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63" r:id="rId3"/>
    <p:sldId id="257" r:id="rId4"/>
    <p:sldId id="258"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8885" autoAdjust="0"/>
  </p:normalViewPr>
  <p:slideViewPr>
    <p:cSldViewPr>
      <p:cViewPr>
        <p:scale>
          <a:sx n="45" d="100"/>
          <a:sy n="45" d="100"/>
        </p:scale>
        <p:origin x="-1234"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DAB0F9-69E6-44BA-8423-EB71E120C403}" type="datetimeFigureOut">
              <a:rPr lang="en-US" smtClean="0"/>
              <a:t>8/31/2012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D6637E-EAAA-4C04-AE49-2E1460425137}" type="slidenum">
              <a:rPr lang="en-US" smtClean="0"/>
              <a:t>‹#›</a:t>
            </a:fld>
            <a:endParaRPr lang="en-US"/>
          </a:p>
        </p:txBody>
      </p:sp>
    </p:spTree>
    <p:extLst>
      <p:ext uri="{BB962C8B-B14F-4D97-AF65-F5344CB8AC3E}">
        <p14:creationId xmlns:p14="http://schemas.microsoft.com/office/powerpoint/2010/main" val="1947860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today we will be discussing ideas and options to increase funds raised for the International Service Abroad club. We will look at the increasing need to explore new areas for fundraising efforts and new ideas for current fundraising activities. &lt;click&gt;</a:t>
            </a:r>
          </a:p>
          <a:p>
            <a:endParaRPr lang="en-US" baseline="0" dirty="0" smtClean="0"/>
          </a:p>
          <a:p>
            <a:r>
              <a:rPr lang="en-US" baseline="0" dirty="0" smtClean="0"/>
              <a:t>References</a:t>
            </a:r>
          </a:p>
          <a:p>
            <a:endParaRPr lang="en-US" baseline="0" dirty="0" smtClean="0"/>
          </a:p>
          <a:p>
            <a:r>
              <a:rPr lang="en-US" baseline="0" dirty="0" smtClean="0"/>
              <a:t>International Service Abroad (2012). Logo [digital image]. Retrieved </a:t>
            </a:r>
            <a:r>
              <a:rPr lang="en-US" baseline="0" dirty="0" smtClean="0"/>
              <a:t>August 30, 2012 from </a:t>
            </a:r>
            <a:r>
              <a:rPr lang="en-US" baseline="0" dirty="0" smtClean="0"/>
              <a:t>J. Bagley, personal </a:t>
            </a:r>
            <a:r>
              <a:rPr lang="en-US" baseline="0" dirty="0" smtClean="0"/>
              <a:t>communication [email]. </a:t>
            </a:r>
            <a:endParaRPr lang="en-US" baseline="0" dirty="0" smtClean="0"/>
          </a:p>
        </p:txBody>
      </p:sp>
      <p:sp>
        <p:nvSpPr>
          <p:cNvPr id="4" name="Slide Number Placeholder 3"/>
          <p:cNvSpPr>
            <a:spLocks noGrp="1"/>
          </p:cNvSpPr>
          <p:nvPr>
            <p:ph type="sldNum" sz="quarter" idx="10"/>
          </p:nvPr>
        </p:nvSpPr>
        <p:spPr/>
        <p:txBody>
          <a:bodyPr/>
          <a:lstStyle/>
          <a:p>
            <a:fld id="{50D6637E-EAAA-4C04-AE49-2E1460425137}" type="slidenum">
              <a:rPr lang="en-US" smtClean="0"/>
              <a:t>1</a:t>
            </a:fld>
            <a:endParaRPr lang="en-US"/>
          </a:p>
        </p:txBody>
      </p:sp>
    </p:spTree>
    <p:extLst>
      <p:ext uri="{BB962C8B-B14F-4D97-AF65-F5344CB8AC3E}">
        <p14:creationId xmlns:p14="http://schemas.microsoft.com/office/powerpoint/2010/main" val="2800872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economic crisis over the past several years has caused a reduction in social or charitable organizations ability to find funding in traditional ways. And so finding new sources of funding becomes the main component for organization</a:t>
            </a:r>
            <a:r>
              <a:rPr lang="en-US" sz="1200" kern="1200" baseline="0" dirty="0" smtClean="0">
                <a:solidFill>
                  <a:schemeClr val="tx1"/>
                </a:solidFill>
                <a:effectLst/>
                <a:latin typeface="+mn-lt"/>
                <a:ea typeface="+mn-ea"/>
                <a:cs typeface="+mn-cs"/>
              </a:rPr>
              <a:t> sustainability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Balog</a:t>
            </a:r>
            <a:r>
              <a:rPr lang="en-US" sz="1200" kern="1200" dirty="0" smtClean="0">
                <a:solidFill>
                  <a:schemeClr val="tx1"/>
                </a:solidFill>
                <a:effectLst/>
                <a:latin typeface="+mn-lt"/>
                <a:ea typeface="+mn-ea"/>
                <a:cs typeface="+mn-cs"/>
              </a:rPr>
              <a:t>, 2011).</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ISA fulfilling its mission and goals, depends on its ability to successfully raise funds. ISA has several fundraising activities that it produces throughout the year, but these fundraising projects have a finite ability to raise funds for the club.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goal is to find projects that will enable the club to have continuous fundraising and increase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success.</a:t>
            </a:r>
            <a:r>
              <a:rPr lang="en-US" baseline="0" dirty="0" smtClean="0"/>
              <a:t> &lt;click&gt;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r>
              <a:rPr lang="en-US" sz="1200" b="1" kern="1200" dirty="0" smtClean="0">
                <a:solidFill>
                  <a:schemeClr val="tx1"/>
                </a:solidFill>
                <a:effectLst/>
                <a:latin typeface="+mn-lt"/>
                <a:ea typeface="+mn-ea"/>
                <a:cs typeface="+mn-cs"/>
              </a:rPr>
              <a:t>Solutions &amp; Approaches</a:t>
            </a:r>
          </a:p>
          <a:p>
            <a:r>
              <a:rPr lang="en-US" sz="1200" kern="1200" dirty="0" smtClean="0">
                <a:solidFill>
                  <a:schemeClr val="tx1"/>
                </a:solidFill>
                <a:effectLst/>
                <a:latin typeface="+mn-lt"/>
                <a:ea typeface="+mn-ea"/>
                <a:cs typeface="+mn-cs"/>
              </a:rPr>
              <a:t>Here </a:t>
            </a:r>
            <a:r>
              <a:rPr lang="en-US" sz="1200" kern="1200" baseline="0" dirty="0" smtClean="0">
                <a:solidFill>
                  <a:schemeClr val="tx1"/>
                </a:solidFill>
                <a:effectLst/>
                <a:latin typeface="+mn-lt"/>
                <a:ea typeface="+mn-ea"/>
                <a:cs typeface="+mn-cs"/>
              </a:rPr>
              <a:t>are some of the </a:t>
            </a:r>
            <a:r>
              <a:rPr lang="en-US" sz="1200" kern="1200" dirty="0" smtClean="0">
                <a:solidFill>
                  <a:schemeClr val="tx1"/>
                </a:solidFill>
                <a:effectLst/>
                <a:latin typeface="+mn-lt"/>
                <a:ea typeface="+mn-ea"/>
                <a:cs typeface="+mn-cs"/>
              </a:rPr>
              <a:t>sales, grants and gift opportunities</a:t>
            </a:r>
            <a:r>
              <a:rPr lang="en-US" sz="1200" kern="1200" baseline="0" dirty="0" smtClean="0">
                <a:solidFill>
                  <a:schemeClr val="tx1"/>
                </a:solidFill>
                <a:effectLst/>
                <a:latin typeface="+mn-lt"/>
                <a:ea typeface="+mn-ea"/>
                <a:cs typeface="+mn-cs"/>
              </a:rPr>
              <a:t> that ISA </a:t>
            </a:r>
            <a:r>
              <a:rPr lang="en-US" sz="1200" kern="1200" dirty="0" smtClean="0">
                <a:solidFill>
                  <a:schemeClr val="tx1"/>
                </a:solidFill>
                <a:effectLst/>
                <a:latin typeface="+mn-lt"/>
                <a:ea typeface="+mn-ea"/>
                <a:cs typeface="+mn-cs"/>
              </a:rPr>
              <a:t>currently</a:t>
            </a:r>
            <a:r>
              <a:rPr lang="en-US" sz="1200" kern="1200" baseline="0" dirty="0" smtClean="0">
                <a:solidFill>
                  <a:schemeClr val="tx1"/>
                </a:solidFill>
                <a:effectLst/>
                <a:latin typeface="+mn-lt"/>
                <a:ea typeface="+mn-ea"/>
                <a:cs typeface="+mn-cs"/>
              </a:rPr>
              <a:t> has in </a:t>
            </a:r>
            <a:r>
              <a:rPr lang="en-US" sz="1200" kern="1200" dirty="0" smtClean="0">
                <a:solidFill>
                  <a:schemeClr val="tx1"/>
                </a:solidFill>
                <a:effectLst/>
                <a:latin typeface="+mn-lt"/>
                <a:ea typeface="+mn-ea"/>
                <a:cs typeface="+mn-cs"/>
              </a:rPr>
              <a:t>its fundraising portfolio:</a:t>
            </a:r>
          </a:p>
          <a:p>
            <a:pPr marL="171450" indent="-171450">
              <a:buFont typeface="Arial" pitchFamily="34" charset="0"/>
              <a:buChar char="•"/>
            </a:pPr>
            <a:r>
              <a:rPr lang="en-US" sz="1200" kern="1200" dirty="0" smtClean="0">
                <a:solidFill>
                  <a:schemeClr val="tx1"/>
                </a:solidFill>
                <a:effectLst/>
                <a:latin typeface="+mn-lt"/>
                <a:ea typeface="+mn-ea"/>
                <a:cs typeface="+mn-cs"/>
              </a:rPr>
              <a:t>Family Fun Night</a:t>
            </a:r>
          </a:p>
          <a:p>
            <a:pPr marL="171450" indent="-171450">
              <a:buFont typeface="Arial" pitchFamily="34" charset="0"/>
              <a:buChar char="•"/>
            </a:pPr>
            <a:r>
              <a:rPr lang="en-US" sz="1200" kern="1200" dirty="0" smtClean="0">
                <a:solidFill>
                  <a:schemeClr val="tx1"/>
                </a:solidFill>
                <a:effectLst/>
                <a:latin typeface="+mn-lt"/>
                <a:ea typeface="+mn-ea"/>
                <a:cs typeface="+mn-cs"/>
              </a:rPr>
              <a:t>UVU Club Funding</a:t>
            </a:r>
          </a:p>
          <a:p>
            <a:pPr marL="171450" indent="-171450">
              <a:buFont typeface="Arial" pitchFamily="34" charset="0"/>
              <a:buChar char="•"/>
            </a:pPr>
            <a:r>
              <a:rPr lang="en-US" sz="1200" kern="1200" dirty="0" smtClean="0">
                <a:solidFill>
                  <a:schemeClr val="tx1"/>
                </a:solidFill>
                <a:effectLst/>
                <a:latin typeface="+mn-lt"/>
                <a:ea typeface="+mn-ea"/>
                <a:cs typeface="+mn-cs"/>
              </a:rPr>
              <a:t>Local Community Rotary Clubs</a:t>
            </a:r>
          </a:p>
          <a:p>
            <a:pPr marL="171450" indent="-171450">
              <a:buFont typeface="Arial" pitchFamily="34" charset="0"/>
              <a:buChar char="•"/>
            </a:pPr>
            <a:r>
              <a:rPr lang="en-US" sz="1200" kern="1200" dirty="0" smtClean="0">
                <a:solidFill>
                  <a:schemeClr val="tx1"/>
                </a:solidFill>
                <a:effectLst/>
                <a:latin typeface="+mn-lt"/>
                <a:ea typeface="+mn-ea"/>
                <a:cs typeface="+mn-cs"/>
              </a:rPr>
              <a:t>Orem Chamber of commerce</a:t>
            </a:r>
          </a:p>
          <a:p>
            <a:pPr marL="171450" indent="-171450">
              <a:buFont typeface="Arial" pitchFamily="34" charset="0"/>
              <a:buChar char="•"/>
            </a:pPr>
            <a:r>
              <a:rPr lang="en-US" sz="1200" kern="1200" dirty="0" smtClean="0">
                <a:solidFill>
                  <a:schemeClr val="tx1"/>
                </a:solidFill>
                <a:effectLst/>
                <a:latin typeface="+mn-lt"/>
                <a:ea typeface="+mn-ea"/>
                <a:cs typeface="+mn-cs"/>
              </a:rPr>
              <a:t>Concert - An Evening with Alex </a:t>
            </a:r>
            <a:r>
              <a:rPr lang="en-US" sz="1200" kern="1200" dirty="0" err="1" smtClean="0">
                <a:solidFill>
                  <a:schemeClr val="tx1"/>
                </a:solidFill>
                <a:effectLst/>
                <a:latin typeface="+mn-lt"/>
                <a:ea typeface="+mn-ea"/>
                <a:cs typeface="+mn-cs"/>
              </a:rPr>
              <a:t>Boyé</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Theater production-The Atonement</a:t>
            </a:r>
          </a:p>
          <a:p>
            <a:pPr marL="171450" indent="-171450">
              <a:buFont typeface="Arial" pitchFamily="34" charset="0"/>
              <a:buChar char="•"/>
            </a:pPr>
            <a:r>
              <a:rPr lang="en-US" sz="1200" kern="1200" dirty="0" smtClean="0">
                <a:solidFill>
                  <a:schemeClr val="tx1"/>
                </a:solidFill>
                <a:effectLst/>
                <a:latin typeface="+mn-lt"/>
                <a:ea typeface="+mn-ea"/>
                <a:cs typeface="+mn-cs"/>
              </a:rPr>
              <a:t>Campus Pizza Hut, Costa Vida and Jamba Juice Discount Cards</a:t>
            </a:r>
          </a:p>
          <a:p>
            <a:pPr marL="171450" indent="-171450">
              <a:buFont typeface="Arial" pitchFamily="34" charset="0"/>
              <a:buChar char="•"/>
            </a:pPr>
            <a:r>
              <a:rPr lang="en-US" sz="1200" kern="1200" dirty="0" smtClean="0">
                <a:solidFill>
                  <a:schemeClr val="tx1"/>
                </a:solidFill>
                <a:effectLst/>
                <a:latin typeface="+mn-lt"/>
                <a:ea typeface="+mn-ea"/>
                <a:cs typeface="+mn-cs"/>
              </a:rPr>
              <a:t>Grant for Engaged Learning</a:t>
            </a:r>
          </a:p>
          <a:p>
            <a:pPr marL="171450" indent="-171450">
              <a:buFont typeface="Arial" pitchFamily="34" charset="0"/>
              <a:buChar char="•"/>
            </a:pPr>
            <a:r>
              <a:rPr lang="en-US" sz="1200" kern="1200" dirty="0" smtClean="0">
                <a:solidFill>
                  <a:schemeClr val="tx1"/>
                </a:solidFill>
                <a:effectLst/>
                <a:latin typeface="+mn-lt"/>
                <a:ea typeface="+mn-ea"/>
                <a:cs typeface="+mn-cs"/>
              </a:rPr>
              <a:t>Annual Banquet &amp; Silent Auction</a:t>
            </a:r>
          </a:p>
          <a:p>
            <a:pPr marL="171450" indent="-171450">
              <a:buFont typeface="Arial" pitchFamily="34" charset="0"/>
              <a:buChar char="•"/>
            </a:pPr>
            <a:r>
              <a:rPr lang="en-US" sz="1200" kern="1200" dirty="0" smtClean="0">
                <a:solidFill>
                  <a:schemeClr val="tx1"/>
                </a:solidFill>
                <a:effectLst/>
                <a:latin typeface="+mn-lt"/>
                <a:ea typeface="+mn-ea"/>
                <a:cs typeface="+mn-cs"/>
              </a:rPr>
              <a:t>Unique Cookbook </a:t>
            </a:r>
          </a:p>
          <a:p>
            <a:pPr marL="0" indent="0">
              <a:buFont typeface="Arial" pitchFamily="34" charset="0"/>
              <a:buNone/>
            </a:pPr>
            <a:r>
              <a:rPr lang="en-US" sz="1200" kern="1200" dirty="0" smtClean="0">
                <a:solidFill>
                  <a:schemeClr val="tx1"/>
                </a:solidFill>
                <a:effectLst/>
                <a:latin typeface="+mn-lt"/>
                <a:ea typeface="+mn-ea"/>
                <a:cs typeface="+mn-cs"/>
              </a:rPr>
              <a:t>(J. Bagley, personal</a:t>
            </a:r>
            <a:r>
              <a:rPr lang="en-US" sz="1200" kern="1200" baseline="0" dirty="0" smtClean="0">
                <a:solidFill>
                  <a:schemeClr val="tx1"/>
                </a:solidFill>
                <a:effectLst/>
                <a:latin typeface="+mn-lt"/>
                <a:ea typeface="+mn-ea"/>
                <a:cs typeface="+mn-cs"/>
              </a:rPr>
              <a:t> communication, </a:t>
            </a:r>
            <a:r>
              <a:rPr lang="en-US" sz="1200" kern="1200" dirty="0" smtClean="0">
                <a:solidFill>
                  <a:schemeClr val="tx1"/>
                </a:solidFill>
                <a:effectLst/>
                <a:latin typeface="+mn-lt"/>
                <a:ea typeface="+mn-ea"/>
                <a:cs typeface="+mn-cs"/>
              </a:rPr>
              <a:t>August 1, 2012). </a:t>
            </a:r>
          </a:p>
          <a:p>
            <a:pPr marL="0" indent="0">
              <a:buFont typeface="Arial" pitchFamily="34" charset="0"/>
              <a:buNone/>
            </a:pP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Recently the club has incorporated the ability to collect donations online through its website, creating an easier source of continuous donations (WeLovetheCause.com, 2012). This should increase the clubs ability to extend its reach and create some additional funding. </a:t>
            </a:r>
            <a:r>
              <a:rPr lang="en-US" baseline="0" dirty="0" smtClean="0"/>
              <a:t>&lt;click&gt;</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Director, Julie Bagley, is also actively searching for an Angel benefactor and has recently applied for additional large grant funding opportunities, but has been told that the need is too great for some of the small foundation grants that have been applied for.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main topic of discussion</a:t>
            </a:r>
            <a:r>
              <a:rPr lang="en-US" sz="1200" kern="1200" baseline="0" dirty="0" smtClean="0">
                <a:solidFill>
                  <a:schemeClr val="tx1"/>
                </a:solidFill>
                <a:effectLst/>
                <a:latin typeface="+mn-lt"/>
                <a:ea typeface="+mn-ea"/>
                <a:cs typeface="+mn-cs"/>
              </a:rPr>
              <a:t> here is how to increase funds received from the Unique Cookbook.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many ways that ISA can increase the fundraising possibilities of its Unique Cookbook. One possibility would be to raise the price from $20.00 to $25.00. This change has the potential to bring in an additional $2,500 per year.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Another option would be to move beyond the campus bookstore and sell it at local bookstores or at</a:t>
            </a:r>
            <a:r>
              <a:rPr lang="en-US" sz="1200" kern="1200" baseline="0" dirty="0" smtClean="0">
                <a:solidFill>
                  <a:schemeClr val="tx1"/>
                </a:solidFill>
                <a:effectLst/>
                <a:latin typeface="+mn-lt"/>
                <a:ea typeface="+mn-ea"/>
                <a:cs typeface="+mn-cs"/>
              </a:rPr>
              <a:t> an online retailer like </a:t>
            </a:r>
            <a:r>
              <a:rPr lang="en-US" sz="1200" kern="1200" dirty="0" smtClean="0">
                <a:solidFill>
                  <a:schemeClr val="tx1"/>
                </a:solidFill>
                <a:effectLst/>
                <a:latin typeface="+mn-lt"/>
                <a:ea typeface="+mn-ea"/>
                <a:cs typeface="+mn-cs"/>
              </a:rPr>
              <a:t>Amazon.com. Unfortunately,</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his option would add an additional fee to the cost of the book for the ability to sell the books in the stores and through Amazon. </a:t>
            </a: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another opportunity for the club to generate continuous funds and that is to move its Unique Cookbook to a digital online subscription format. This possibility will be the focus for this strategic plan. </a:t>
            </a:r>
            <a:r>
              <a:rPr lang="en-US" baseline="0" dirty="0" smtClean="0"/>
              <a:t>&lt;click&gt;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References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algn="l">
              <a:lnSpc>
                <a:spcPct val="200000"/>
              </a:lnSpc>
            </a:pPr>
            <a:r>
              <a:rPr lang="en-US" dirty="0" err="1" smtClean="0"/>
              <a:t>Balog</a:t>
            </a:r>
            <a:r>
              <a:rPr lang="en-US" dirty="0" smtClean="0"/>
              <a:t>,</a:t>
            </a:r>
            <a:r>
              <a:rPr lang="en-US" baseline="0" dirty="0" smtClean="0"/>
              <a:t> A. (2011). Applying social marketing in fundraising activities to civil society organizations. </a:t>
            </a:r>
            <a:r>
              <a:rPr lang="en-US" i="1" baseline="0" dirty="0" smtClean="0"/>
              <a:t>International Journal of Management Cases, 13</a:t>
            </a:r>
            <a:r>
              <a:rPr lang="en-US" i="0" baseline="0" dirty="0" smtClean="0"/>
              <a:t>(3), 416-430.</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effectLst/>
                <a:latin typeface="+mn-lt"/>
                <a:ea typeface="+mn-ea"/>
                <a:cs typeface="+mn-cs"/>
              </a:rPr>
              <a:t>WeLoveTheCause.com (2012). Donate. Retrieved from: http://welovethecause.com/donate.php</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Give</a:t>
            </a:r>
            <a:r>
              <a:rPr lang="en-US" sz="1200" kern="1200" baseline="0" dirty="0" smtClean="0">
                <a:solidFill>
                  <a:schemeClr val="tx1"/>
                </a:solidFill>
                <a:effectLst/>
                <a:latin typeface="+mn-lt"/>
                <a:ea typeface="+mn-ea"/>
                <a:cs typeface="+mn-cs"/>
              </a:rPr>
              <a:t> (2012) Retrieved from: http://office.microsoft.com/en-us/images/results.aspx?qu=charity&amp;ex=1#ai:MP910221024|</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Solomon, R. (2012). ISA Fundraising chart [excel chart].</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Unique Cookbook with Julie [photo].(2012). Retrieved August 28, 2012 from </a:t>
            </a:r>
            <a:r>
              <a:rPr lang="en-US" sz="1200" kern="1200" baseline="0" dirty="0" err="1" smtClean="0">
                <a:solidFill>
                  <a:schemeClr val="tx1"/>
                </a:solidFill>
                <a:effectLst/>
                <a:latin typeface="+mn-lt"/>
                <a:ea typeface="+mn-ea"/>
                <a:cs typeface="+mn-cs"/>
              </a:rPr>
              <a:t>from</a:t>
            </a:r>
            <a:r>
              <a:rPr lang="en-US" sz="1200" kern="1200" baseline="0" dirty="0" smtClean="0">
                <a:solidFill>
                  <a:schemeClr val="tx1"/>
                </a:solidFill>
                <a:effectLst/>
                <a:latin typeface="+mn-lt"/>
                <a:ea typeface="+mn-ea"/>
                <a:cs typeface="+mn-cs"/>
              </a:rPr>
              <a:t> J. Bagley, personal communication [email]</a:t>
            </a:r>
            <a:endParaRPr lang="en-US" dirty="0" smtClean="0"/>
          </a:p>
          <a:p>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0D6637E-EAAA-4C04-AE49-2E1460425137}" type="slidenum">
              <a:rPr lang="en-US" smtClean="0"/>
              <a:t>2</a:t>
            </a:fld>
            <a:endParaRPr lang="en-US"/>
          </a:p>
        </p:txBody>
      </p:sp>
    </p:spTree>
    <p:extLst>
      <p:ext uri="{BB962C8B-B14F-4D97-AF65-F5344CB8AC3E}">
        <p14:creationId xmlns:p14="http://schemas.microsoft.com/office/powerpoint/2010/main" val="4013526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ISA’s Unique Cookbook  currently</a:t>
            </a:r>
            <a:r>
              <a:rPr lang="en-US" baseline="0" dirty="0" smtClean="0"/>
              <a:t> supports &lt;click&gt;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19% of the club’s budget &lt;click&gt;</a:t>
            </a:r>
            <a:endParaRPr lang="en-US" dirty="0" smtClean="0"/>
          </a:p>
          <a:p>
            <a:r>
              <a:rPr lang="en-US" baseline="0" dirty="0" smtClean="0"/>
              <a:t>and 29% of revenues generated from the cookbook going to costs.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believe that we can reduce the overall cost of the cookbook to almost zero &lt;click&gt;</a:t>
            </a:r>
            <a:endParaRPr lang="en-US" dirty="0" smtClean="0"/>
          </a:p>
          <a:p>
            <a:r>
              <a:rPr lang="en-US" baseline="0" dirty="0" smtClean="0"/>
              <a:t>by moving it to an digital subscription format that includes a mobile site and mobile App.</a:t>
            </a:r>
          </a:p>
          <a:p>
            <a:pPr marL="171450" indent="-171450">
              <a:buFont typeface="Arial" pitchFamily="34" charset="0"/>
              <a:buChar char="•"/>
            </a:pPr>
            <a:r>
              <a:rPr lang="en-US" sz="1200" kern="1200" dirty="0" smtClean="0">
                <a:solidFill>
                  <a:schemeClr val="tx1"/>
                </a:solidFill>
                <a:effectLst/>
                <a:latin typeface="+mn-lt"/>
                <a:ea typeface="+mn-ea"/>
                <a:cs typeface="+mn-cs"/>
              </a:rPr>
              <a:t>This has the possibility to increase the market reach from local to national and even global recognition. </a:t>
            </a:r>
          </a:p>
          <a:p>
            <a:pPr marL="171450" indent="-171450">
              <a:buFont typeface="Arial" pitchFamily="34" charset="0"/>
              <a:buChar char="•"/>
            </a:pPr>
            <a:r>
              <a:rPr lang="en-US" sz="1200" kern="1200" dirty="0" smtClean="0">
                <a:solidFill>
                  <a:schemeClr val="tx1"/>
                </a:solidFill>
                <a:effectLst/>
                <a:latin typeface="+mn-lt"/>
                <a:ea typeface="+mn-ea"/>
                <a:cs typeface="+mn-cs"/>
              </a:rPr>
              <a:t>It will allow subscribers to have access to new recipes without having to purchase and store another cookbook. </a:t>
            </a:r>
          </a:p>
          <a:p>
            <a:pPr marL="171450" indent="-171450">
              <a:buFont typeface="Arial" pitchFamily="34" charset="0"/>
              <a:buChar char="•"/>
            </a:pPr>
            <a:r>
              <a:rPr lang="en-US" sz="1200" kern="1200" dirty="0" smtClean="0">
                <a:solidFill>
                  <a:schemeClr val="tx1"/>
                </a:solidFill>
                <a:effectLst/>
                <a:latin typeface="+mn-lt"/>
                <a:ea typeface="+mn-ea"/>
                <a:cs typeface="+mn-cs"/>
              </a:rPr>
              <a:t>It will also give access to favorite recipes from just about anywhere without the book in hand. </a:t>
            </a:r>
          </a:p>
          <a:p>
            <a:pPr marL="171450" indent="-171450">
              <a:buFont typeface="Arial" pitchFamily="34" charset="0"/>
              <a:buChar cha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The digital format should be easy to implement with the right people involved. UVU has a large organizational structure with many departments and tools that will help make this project to be successful. </a:t>
            </a:r>
            <a:r>
              <a:rPr lang="en-US" baseline="0" dirty="0" smtClean="0"/>
              <a:t>&lt;click&gt;</a:t>
            </a:r>
            <a:endParaRPr lang="en-US" dirty="0" smtClean="0"/>
          </a:p>
          <a:p>
            <a:pPr marL="0" indent="0">
              <a:buFont typeface="Arial" pitchFamily="34" charset="0"/>
              <a:buNone/>
            </a:pPr>
            <a:endParaRPr lang="en-US" sz="1200" kern="1200" dirty="0" smtClean="0">
              <a:solidFill>
                <a:schemeClr val="tx1"/>
              </a:solidFill>
              <a:effectLst/>
              <a:latin typeface="+mn-lt"/>
              <a:ea typeface="+mn-ea"/>
              <a:cs typeface="+mn-cs"/>
            </a:endParaRPr>
          </a:p>
          <a:p>
            <a:endParaRPr lang="en-US" baseline="0" dirty="0" smtClean="0"/>
          </a:p>
          <a:p>
            <a:r>
              <a:rPr lang="en-US" baseline="0" dirty="0" smtClean="0"/>
              <a:t>References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Solomon, R. (2012, a). ISA Fundraising chart [excel chart].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Solomon, R. (2012, b). Unique Cookbook Revenues chart [excel chart].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Girl at Computer (2012) Retrieved from: http://office.microsoft.com/en-us/images/results.aspx?qu=online&amp;ex=1#ai:MP900433125|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0D6637E-EAAA-4C04-AE49-2E1460425137}" type="slidenum">
              <a:rPr lang="en-US" smtClean="0"/>
              <a:t>3</a:t>
            </a:fld>
            <a:endParaRPr lang="en-US"/>
          </a:p>
        </p:txBody>
      </p:sp>
    </p:spTree>
    <p:extLst>
      <p:ext uri="{BB962C8B-B14F-4D97-AF65-F5344CB8AC3E}">
        <p14:creationId xmlns:p14="http://schemas.microsoft.com/office/powerpoint/2010/main" val="320647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Solutions &amp; Approaches to the Improve the Delivery of the Cookbook</a:t>
            </a:r>
          </a:p>
          <a:p>
            <a:pPr lvl="0"/>
            <a:r>
              <a:rPr lang="en-US" sz="1200" kern="1200" dirty="0" smtClean="0">
                <a:solidFill>
                  <a:schemeClr val="tx1"/>
                </a:solidFill>
                <a:effectLst/>
                <a:latin typeface="+mn-lt"/>
                <a:ea typeface="+mn-ea"/>
                <a:cs typeface="+mn-cs"/>
              </a:rPr>
              <a:t>There are several possible approaches for this project. One would be for the cookbook to go to a strictly digital subscription format. This format would include a flat fee for the cookbook with access for one year and a reduced fee for subsequent years. Each year would include new recipes and tips.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Another approach would be an online subscription with continued access to current recipes for one fee or donation. Subsequent years would have new recipes and tools but to gain access to these it would require a new donation. </a:t>
            </a:r>
          </a:p>
          <a:p>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Yet another approach would be to produce a few hard copies of the cookbooks </a:t>
            </a:r>
            <a:r>
              <a:rPr lang="en-US" sz="1200" i="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digital subscription format. Each year would require a new subscription for new content and continued access to the previous edition. If the subscriber decided not to renew the subscription, they would still have access to the content availabl</a:t>
            </a:r>
            <a:r>
              <a:rPr lang="en-US" sz="1200" kern="1200" baseline="0" dirty="0" smtClean="0">
                <a:solidFill>
                  <a:schemeClr val="tx1"/>
                </a:solidFill>
                <a:effectLst/>
                <a:latin typeface="+mn-lt"/>
                <a:ea typeface="+mn-ea"/>
                <a:cs typeface="+mn-cs"/>
              </a:rPr>
              <a:t>e with </a:t>
            </a:r>
            <a:r>
              <a:rPr lang="en-US" sz="1200" kern="1200" dirty="0" smtClean="0">
                <a:solidFill>
                  <a:schemeClr val="tx1"/>
                </a:solidFill>
                <a:effectLst/>
                <a:latin typeface="+mn-lt"/>
                <a:ea typeface="+mn-ea"/>
                <a:cs typeface="+mn-cs"/>
              </a:rPr>
              <a:t>their initial subscription, not any</a:t>
            </a:r>
            <a:r>
              <a:rPr lang="en-US" sz="1200" kern="1200" baseline="0" dirty="0" smtClean="0">
                <a:solidFill>
                  <a:schemeClr val="tx1"/>
                </a:solidFill>
                <a:effectLst/>
                <a:latin typeface="+mn-lt"/>
                <a:ea typeface="+mn-ea"/>
                <a:cs typeface="+mn-cs"/>
              </a:rPr>
              <a:t> of </a:t>
            </a:r>
            <a:r>
              <a:rPr lang="en-US" sz="1200" kern="1200" dirty="0" smtClean="0">
                <a:solidFill>
                  <a:schemeClr val="tx1"/>
                </a:solidFill>
                <a:effectLst/>
                <a:latin typeface="+mn-lt"/>
                <a:ea typeface="+mn-ea"/>
                <a:cs typeface="+mn-cs"/>
              </a:rPr>
              <a:t>the new content. </a:t>
            </a:r>
            <a:r>
              <a:rPr lang="en-US" baseline="0" dirty="0" smtClean="0"/>
              <a:t>&lt;click&gt;</a:t>
            </a:r>
            <a:endParaRPr lang="en-US" dirty="0" smtClean="0"/>
          </a:p>
          <a:p>
            <a:pPr lvl="0"/>
            <a:endParaRPr lang="en-US" sz="1200" kern="1200" dirty="0" smtClean="0">
              <a:solidFill>
                <a:schemeClr val="tx1"/>
              </a:solidFill>
              <a:effectLst/>
              <a:latin typeface="+mn-lt"/>
              <a:ea typeface="+mn-ea"/>
              <a:cs typeface="+mn-cs"/>
            </a:endParaRPr>
          </a:p>
          <a:p>
            <a:pPr marL="0" marR="0">
              <a:spcBef>
                <a:spcPts val="0"/>
              </a:spcBef>
              <a:spcAft>
                <a:spcPts val="0"/>
              </a:spcAft>
            </a:pPr>
            <a:endParaRPr lang="en-US" sz="1200" dirty="0" smtClean="0">
              <a:effectLst/>
              <a:latin typeface="+mn-lt"/>
              <a:ea typeface="Times New Roman"/>
            </a:endParaRPr>
          </a:p>
          <a:p>
            <a:pPr marL="0" marR="0">
              <a:spcBef>
                <a:spcPts val="0"/>
              </a:spcBef>
              <a:spcAft>
                <a:spcPts val="0"/>
              </a:spcAft>
            </a:pPr>
            <a:r>
              <a:rPr lang="en-US" sz="1200" b="1" kern="1200" dirty="0" smtClean="0">
                <a:solidFill>
                  <a:schemeClr val="tx1"/>
                </a:solidFill>
                <a:effectLst/>
                <a:latin typeface="+mn-lt"/>
                <a:ea typeface="+mn-ea"/>
                <a:cs typeface="+mn-cs"/>
              </a:rPr>
              <a:t>Strategy </a:t>
            </a:r>
            <a:endParaRPr lang="en-US" sz="1200" dirty="0" smtClean="0">
              <a:effectLst/>
              <a:latin typeface="+mn-lt"/>
              <a:ea typeface="Times New Roman"/>
            </a:endParaRPr>
          </a:p>
          <a:p>
            <a:pPr marL="0" marR="0">
              <a:spcBef>
                <a:spcPts val="0"/>
              </a:spcBef>
              <a:spcAft>
                <a:spcPts val="0"/>
              </a:spcAft>
            </a:pPr>
            <a:r>
              <a:rPr lang="en-US" sz="1200" dirty="0" smtClean="0">
                <a:effectLst/>
                <a:latin typeface="+mn-lt"/>
                <a:ea typeface="Times New Roman"/>
              </a:rPr>
              <a:t>Our strategy</a:t>
            </a:r>
            <a:r>
              <a:rPr lang="en-US" sz="1200" baseline="0" dirty="0" smtClean="0">
                <a:effectLst/>
                <a:latin typeface="+mn-lt"/>
                <a:ea typeface="Times New Roman"/>
              </a:rPr>
              <a:t> </a:t>
            </a:r>
            <a:r>
              <a:rPr lang="en-US" sz="1200" dirty="0" smtClean="0">
                <a:effectLst/>
                <a:latin typeface="+mn-lt"/>
                <a:ea typeface="Times New Roman"/>
              </a:rPr>
              <a:t>will use a combination of approaches.</a:t>
            </a:r>
            <a:r>
              <a:rPr lang="en-US" sz="1200" baseline="0" dirty="0" smtClean="0">
                <a:effectLst/>
                <a:latin typeface="+mn-lt"/>
                <a:ea typeface="Times New Roman"/>
              </a:rPr>
              <a:t> </a:t>
            </a:r>
          </a:p>
          <a:p>
            <a:pPr marL="171450" marR="0" indent="-171450">
              <a:spcBef>
                <a:spcPts val="0"/>
              </a:spcBef>
              <a:spcAft>
                <a:spcPts val="0"/>
              </a:spcAft>
              <a:buFont typeface="Arial" pitchFamily="34" charset="0"/>
              <a:buChar char="•"/>
            </a:pPr>
            <a:r>
              <a:rPr lang="en-US" sz="1200" dirty="0" smtClean="0">
                <a:effectLst/>
                <a:latin typeface="+mn-lt"/>
                <a:ea typeface="Times New Roman"/>
              </a:rPr>
              <a:t>This will allow for a transition period between the printed version and the digital version.  </a:t>
            </a:r>
          </a:p>
          <a:p>
            <a:pPr marL="171450" marR="0" indent="-171450">
              <a:spcBef>
                <a:spcPts val="0"/>
              </a:spcBef>
              <a:spcAft>
                <a:spcPts val="0"/>
              </a:spcAft>
              <a:buFont typeface="Arial" pitchFamily="34" charset="0"/>
              <a:buChar char="•"/>
            </a:pPr>
            <a:r>
              <a:rPr lang="en-US" sz="1200" dirty="0" smtClean="0">
                <a:effectLst/>
                <a:latin typeface="+mn-lt"/>
                <a:ea typeface="Times New Roman"/>
              </a:rPr>
              <a:t>This is best because there are already buyers of the printed version. </a:t>
            </a:r>
          </a:p>
          <a:p>
            <a:pPr marL="171450" marR="0" indent="-171450">
              <a:spcBef>
                <a:spcPts val="0"/>
              </a:spcBef>
              <a:spcAft>
                <a:spcPts val="0"/>
              </a:spcAft>
              <a:buFont typeface="Arial" pitchFamily="34" charset="0"/>
              <a:buChar char="•"/>
            </a:pPr>
            <a:r>
              <a:rPr lang="en-US" sz="1200" dirty="0" smtClean="0">
                <a:effectLst/>
                <a:latin typeface="+mn-lt"/>
                <a:ea typeface="Times New Roman"/>
              </a:rPr>
              <a:t>This will better enable ISA to promote the upcoming digital version. </a:t>
            </a:r>
          </a:p>
          <a:p>
            <a:pPr marL="628650" marR="0" lvl="1" indent="-171450">
              <a:spcBef>
                <a:spcPts val="0"/>
              </a:spcBef>
              <a:spcAft>
                <a:spcPts val="0"/>
              </a:spcAft>
              <a:buFont typeface="Arial" pitchFamily="34" charset="0"/>
              <a:buChar char="•"/>
            </a:pPr>
            <a:r>
              <a:rPr lang="en-US" sz="1200" dirty="0" smtClean="0">
                <a:effectLst/>
                <a:latin typeface="+mn-lt"/>
                <a:ea typeface="Times New Roman"/>
              </a:rPr>
              <a:t>Producing a few hard copies gives buyers the option of going digital or having a hard copy, and allows for an easy transition for customers who may not be comfortable with technology.  </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effectLst/>
                <a:latin typeface="+mn-lt"/>
                <a:ea typeface="Times New Roman"/>
              </a:rPr>
              <a:t>The hard copy will include a trial version of the digital copy to familiarize customers with the digital version for when the cookbook is only available in digital format. </a:t>
            </a:r>
            <a:r>
              <a:rPr lang="en-US" baseline="0" dirty="0" smtClean="0"/>
              <a:t>&lt;click&gt;</a:t>
            </a:r>
            <a:endParaRPr lang="en-US" sz="1200" dirty="0" smtClean="0">
              <a:effectLst/>
              <a:latin typeface="+mn-lt"/>
              <a:ea typeface="Times New Roman"/>
            </a:endParaRPr>
          </a:p>
          <a:p>
            <a:pPr marL="628650" marR="0" lvl="1" indent="-171450">
              <a:spcBef>
                <a:spcPts val="0"/>
              </a:spcBef>
              <a:spcAft>
                <a:spcPts val="0"/>
              </a:spcAft>
              <a:buFont typeface="Arial" pitchFamily="34" charset="0"/>
              <a:buChar char="•"/>
            </a:pPr>
            <a:endParaRPr lang="en-US" sz="1050" dirty="0" smtClean="0">
              <a:effectLst/>
              <a:latin typeface="Times New Roman"/>
              <a:ea typeface="Times New Roman"/>
            </a:endParaRPr>
          </a:p>
          <a:p>
            <a:pPr marL="0" marR="0">
              <a:spcBef>
                <a:spcPts val="1000"/>
              </a:spcBef>
              <a:spcAft>
                <a:spcPts val="0"/>
              </a:spcAft>
            </a:pPr>
            <a:r>
              <a:rPr lang="en-US" sz="1200" dirty="0" smtClean="0">
                <a:effectLst/>
                <a:latin typeface="+mn-lt"/>
                <a:ea typeface="Times New Roman"/>
              </a:rPr>
              <a:t> </a:t>
            </a:r>
            <a:r>
              <a:rPr lang="en-US" sz="1050" b="1" dirty="0" smtClean="0">
                <a:solidFill>
                  <a:srgbClr val="629DD1"/>
                </a:solidFill>
                <a:effectLst/>
                <a:latin typeface="Cambria"/>
                <a:ea typeface="MS Gothic"/>
                <a:cs typeface="Times New Roman"/>
              </a:rPr>
              <a:t>Marketing</a:t>
            </a:r>
          </a:p>
          <a:p>
            <a:pPr marL="0" marR="0">
              <a:spcBef>
                <a:spcPts val="0"/>
              </a:spcBef>
              <a:spcAft>
                <a:spcPts val="0"/>
              </a:spcAft>
            </a:pPr>
            <a:r>
              <a:rPr lang="en-US" sz="1050" dirty="0" smtClean="0">
                <a:effectLst/>
                <a:latin typeface="+mn-lt"/>
                <a:ea typeface="Times New Roman"/>
              </a:rPr>
              <a:t> </a:t>
            </a:r>
            <a:endParaRPr lang="en-US" sz="900" dirty="0" smtClean="0">
              <a:effectLst/>
              <a:latin typeface="Times New Roman"/>
              <a:ea typeface="Times New Roman"/>
            </a:endParaRPr>
          </a:p>
          <a:p>
            <a:pPr marL="0" marR="0">
              <a:spcBef>
                <a:spcPts val="0"/>
              </a:spcBef>
              <a:spcAft>
                <a:spcPts val="0"/>
              </a:spcAft>
            </a:pPr>
            <a:r>
              <a:rPr lang="en-US" sz="1050" dirty="0" smtClean="0">
                <a:effectLst/>
                <a:latin typeface="+mn-lt"/>
                <a:ea typeface="Times New Roman"/>
              </a:rPr>
              <a:t>Marketing is a driving factor in what makes ISA successful. After the cubs 2011 trip, the best marketing campaign that the club had were the spots on several of the local television news programs. These spots lead to interest in the program and helped to spread the word to possible new donors. ISA’s other marketing is more traditional direct contact, digital announcements at the university, its website, WeLoveTheCause.com, YouTube and handbills that create new and renewed interest in the program. The efforts at the school provide interested volunteers as well as new funds.</a:t>
            </a:r>
            <a:endParaRPr lang="en-US" sz="900" dirty="0" smtClean="0">
              <a:effectLst/>
              <a:latin typeface="Times New Roman"/>
              <a:ea typeface="Times New Roman"/>
            </a:endParaRPr>
          </a:p>
          <a:p>
            <a:pPr marL="0" marR="0">
              <a:spcBef>
                <a:spcPts val="0"/>
              </a:spcBef>
              <a:spcAft>
                <a:spcPts val="0"/>
              </a:spcAft>
            </a:pPr>
            <a:r>
              <a:rPr lang="en-US" sz="1050" dirty="0" smtClean="0">
                <a:effectLst/>
                <a:latin typeface="+mn-lt"/>
                <a:ea typeface="Times New Roman"/>
              </a:rPr>
              <a:t> </a:t>
            </a:r>
            <a:endParaRPr lang="en-US" sz="900" dirty="0" smtClean="0">
              <a:effectLst/>
              <a:latin typeface="Times New Roman"/>
              <a:ea typeface="Times New Roman"/>
            </a:endParaRPr>
          </a:p>
          <a:p>
            <a:pPr marL="0" marR="0">
              <a:spcBef>
                <a:spcPts val="0"/>
              </a:spcBef>
              <a:spcAft>
                <a:spcPts val="0"/>
              </a:spcAft>
            </a:pPr>
            <a:r>
              <a:rPr lang="en-US" sz="1050" dirty="0" smtClean="0">
                <a:effectLst/>
                <a:latin typeface="+mn-lt"/>
                <a:ea typeface="Times New Roman"/>
              </a:rPr>
              <a:t>To promote the new format of the cookbook ISA will use all of the avenues mentioned previously along with an email campaign to past supporters in an effort to gain interest in the cause and highlight the good that the subscription will do to support the cause. </a:t>
            </a:r>
          </a:p>
          <a:p>
            <a:pPr marL="0" marR="0">
              <a:spcBef>
                <a:spcPts val="0"/>
              </a:spcBef>
              <a:spcAft>
                <a:spcPts val="0"/>
              </a:spcAft>
            </a:pPr>
            <a:endParaRPr lang="en-US" sz="1050" dirty="0" smtClean="0">
              <a:effectLst/>
              <a:latin typeface="+mn-lt"/>
              <a:ea typeface="Times New Roman"/>
            </a:endParaRPr>
          </a:p>
          <a:p>
            <a:pPr marL="0" marR="0">
              <a:spcBef>
                <a:spcPts val="0"/>
              </a:spcBef>
              <a:spcAft>
                <a:spcPts val="0"/>
              </a:spcAft>
            </a:pPr>
            <a:r>
              <a:rPr lang="en-US" sz="1050" dirty="0" smtClean="0">
                <a:effectLst/>
                <a:latin typeface="+mn-lt"/>
                <a:ea typeface="Times New Roman"/>
              </a:rPr>
              <a:t>The idea of the digital format is to increase funds available for use for the expeditions and the good it will provide those that receive the prosthetic and will be one of the main marketing points. </a:t>
            </a:r>
            <a:endParaRPr lang="en-US" sz="900" dirty="0" smtClean="0">
              <a:effectLst/>
              <a:latin typeface="Times New Roman"/>
              <a:ea typeface="Times New Roman"/>
            </a:endParaRPr>
          </a:p>
          <a:p>
            <a:pPr marL="0" marR="0">
              <a:spcBef>
                <a:spcPts val="0"/>
              </a:spcBef>
              <a:spcAft>
                <a:spcPts val="0"/>
              </a:spcAft>
            </a:pPr>
            <a:r>
              <a:rPr lang="en-US" sz="1050" dirty="0" smtClean="0">
                <a:effectLst/>
                <a:latin typeface="+mn-lt"/>
                <a:ea typeface="Times New Roman"/>
              </a:rPr>
              <a:t> </a:t>
            </a:r>
            <a:endParaRPr lang="en-US" sz="900" dirty="0" smtClean="0">
              <a:effectLst/>
              <a:latin typeface="Times New Roman"/>
              <a:ea typeface="Times New Roman"/>
            </a:endParaRPr>
          </a:p>
          <a:p>
            <a:pPr marL="0" marR="0">
              <a:spcBef>
                <a:spcPts val="0"/>
              </a:spcBef>
              <a:spcAft>
                <a:spcPts val="0"/>
              </a:spcAft>
            </a:pPr>
            <a:r>
              <a:rPr lang="en-US" sz="1050" dirty="0" smtClean="0">
                <a:effectLst/>
                <a:latin typeface="+mn-lt"/>
                <a:ea typeface="Times New Roman"/>
              </a:rPr>
              <a:t>Other marketing points are: </a:t>
            </a:r>
          </a:p>
          <a:p>
            <a:pPr marL="171450" marR="0" indent="-171450">
              <a:spcBef>
                <a:spcPts val="0"/>
              </a:spcBef>
              <a:spcAft>
                <a:spcPts val="0"/>
              </a:spcAft>
              <a:buFont typeface="Arial" pitchFamily="34" charset="0"/>
              <a:buChar char="•"/>
            </a:pPr>
            <a:r>
              <a:rPr lang="en-US" sz="1050" dirty="0" smtClean="0">
                <a:effectLst/>
                <a:latin typeface="+mn-lt"/>
                <a:ea typeface="Times New Roman"/>
              </a:rPr>
              <a:t>The ability of the users to create their own cache of favorite recipes, and to create and store their own recipes. </a:t>
            </a:r>
          </a:p>
          <a:p>
            <a:pPr marL="171450" marR="0" indent="-171450">
              <a:spcBef>
                <a:spcPts val="0"/>
              </a:spcBef>
              <a:spcAft>
                <a:spcPts val="0"/>
              </a:spcAft>
              <a:buFont typeface="Arial" pitchFamily="34" charset="0"/>
              <a:buChar char="•"/>
            </a:pPr>
            <a:r>
              <a:rPr lang="en-US" sz="1050" dirty="0" smtClean="0">
                <a:effectLst/>
                <a:latin typeface="+mn-lt"/>
                <a:ea typeface="Times New Roman"/>
              </a:rPr>
              <a:t>The mobile App will enable users to take their favorite recipes with them wherever they are; no need to print the recipe to take it into the kitchen, making the digital format environmentally friendly as well as convenient. </a:t>
            </a:r>
          </a:p>
          <a:p>
            <a:pPr marL="171450" marR="0" indent="-171450">
              <a:spcBef>
                <a:spcPts val="0"/>
              </a:spcBef>
              <a:spcAft>
                <a:spcPts val="0"/>
              </a:spcAft>
              <a:buFont typeface="Arial" pitchFamily="34" charset="0"/>
              <a:buChar char="•"/>
            </a:pPr>
            <a:r>
              <a:rPr lang="en-US" sz="1050" dirty="0" smtClean="0">
                <a:effectLst/>
                <a:latin typeface="+mn-lt"/>
                <a:ea typeface="Times New Roman"/>
              </a:rPr>
              <a:t>Lastly, the ISA club is a 501c3 nonprofit (J.</a:t>
            </a:r>
            <a:r>
              <a:rPr lang="en-US" sz="1050" baseline="0" dirty="0" smtClean="0">
                <a:effectLst/>
                <a:latin typeface="+mn-lt"/>
                <a:ea typeface="Times New Roman"/>
              </a:rPr>
              <a:t> Bagley, personal communication, August 10, 2012) </a:t>
            </a:r>
            <a:r>
              <a:rPr lang="en-US" sz="1050" dirty="0" smtClean="0">
                <a:effectLst/>
                <a:latin typeface="+mn-lt"/>
                <a:ea typeface="Times New Roman"/>
              </a:rPr>
              <a:t>so the purchase of the subscription would be nonprofit donation and tax deductible. </a:t>
            </a:r>
            <a:endParaRPr lang="en-US" sz="900" dirty="0" smtClean="0">
              <a:effectLst/>
              <a:latin typeface="Times New Roman"/>
              <a:ea typeface="Times New Roman"/>
            </a:endParaRPr>
          </a:p>
          <a:p>
            <a:pPr marL="0" marR="0">
              <a:spcBef>
                <a:spcPts val="0"/>
              </a:spcBef>
              <a:spcAft>
                <a:spcPts val="0"/>
              </a:spcAft>
            </a:pPr>
            <a:r>
              <a:rPr lang="en-US" sz="1050" dirty="0" smtClean="0">
                <a:effectLst/>
                <a:latin typeface="+mn-lt"/>
                <a:ea typeface="Times New Roman"/>
              </a:rPr>
              <a:t> </a:t>
            </a:r>
            <a:endParaRPr lang="en-US" sz="900" dirty="0" smtClean="0">
              <a:effectLst/>
              <a:latin typeface="Times New Roman"/>
              <a:ea typeface="Times New Roman"/>
            </a:endParaRPr>
          </a:p>
          <a:p>
            <a:pPr marL="0" marR="0">
              <a:spcBef>
                <a:spcPts val="0"/>
              </a:spcBef>
              <a:spcAft>
                <a:spcPts val="0"/>
              </a:spcAft>
            </a:pPr>
            <a:r>
              <a:rPr lang="en-US" sz="1050" dirty="0" smtClean="0">
                <a:effectLst/>
                <a:latin typeface="+mn-lt"/>
                <a:ea typeface="Times New Roman"/>
              </a:rPr>
              <a:t>The market segment for the digital cookbook is a niche market. The main subscribers would be</a:t>
            </a:r>
            <a:endParaRPr lang="en-US" sz="900" dirty="0" smtClean="0">
              <a:effectLst/>
              <a:latin typeface="Times New Roman"/>
              <a:ea typeface="Times New Roman"/>
            </a:endParaRPr>
          </a:p>
          <a:p>
            <a:pPr marL="342900" marR="0" lvl="0" indent="-342900">
              <a:spcBef>
                <a:spcPts val="0"/>
              </a:spcBef>
              <a:spcAft>
                <a:spcPts val="0"/>
              </a:spcAft>
              <a:buFont typeface="Symbol"/>
              <a:buChar char=""/>
            </a:pPr>
            <a:r>
              <a:rPr lang="en-US" sz="1050" dirty="0" smtClean="0">
                <a:effectLst/>
                <a:latin typeface="+mn-lt"/>
                <a:ea typeface="Times New Roman"/>
              </a:rPr>
              <a:t>Previous customers</a:t>
            </a:r>
            <a:endParaRPr lang="en-US" sz="900" dirty="0" smtClean="0">
              <a:effectLst/>
              <a:latin typeface="Times New Roman"/>
              <a:ea typeface="Times New Roman"/>
            </a:endParaRPr>
          </a:p>
          <a:p>
            <a:pPr marL="342900" marR="0" lvl="0" indent="-342900">
              <a:spcBef>
                <a:spcPts val="0"/>
              </a:spcBef>
              <a:spcAft>
                <a:spcPts val="0"/>
              </a:spcAft>
              <a:buFont typeface="Symbol"/>
              <a:buChar char=""/>
            </a:pPr>
            <a:r>
              <a:rPr lang="en-US" sz="1050" dirty="0" smtClean="0">
                <a:effectLst/>
                <a:latin typeface="+mn-lt"/>
                <a:ea typeface="Times New Roman"/>
              </a:rPr>
              <a:t>Supporters of the cause that like to cook</a:t>
            </a:r>
            <a:endParaRPr lang="en-US" sz="900" dirty="0" smtClean="0">
              <a:effectLst/>
              <a:latin typeface="Times New Roman"/>
              <a:ea typeface="Times New Roman"/>
            </a:endParaRP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en-US" sz="1050" dirty="0" smtClean="0">
                <a:effectLst/>
                <a:latin typeface="+mn-lt"/>
                <a:ea typeface="Times New Roman"/>
              </a:rPr>
              <a:t>Supporters of the cause </a:t>
            </a:r>
            <a:r>
              <a:rPr lang="en-US" sz="1050" baseline="0" dirty="0" smtClean="0"/>
              <a:t>&lt;click&gt;</a:t>
            </a:r>
            <a:endParaRPr lang="en-US" sz="1050" dirty="0" smtClean="0"/>
          </a:p>
          <a:p>
            <a:pPr marL="0" marR="0" lvl="0" indent="0">
              <a:spcBef>
                <a:spcPts val="0"/>
              </a:spcBef>
              <a:spcAft>
                <a:spcPts val="0"/>
              </a:spcAft>
              <a:buFont typeface="Symbol"/>
              <a:buNone/>
            </a:pPr>
            <a:endParaRPr lang="en-US" sz="1050" dirty="0" smtClean="0">
              <a:effectLst/>
              <a:latin typeface="Times New Roman"/>
              <a:ea typeface="Times New Roman"/>
            </a:endParaRPr>
          </a:p>
          <a:p>
            <a:pPr marL="0" marR="0" lvl="0" indent="0">
              <a:spcBef>
                <a:spcPts val="0"/>
              </a:spcBef>
              <a:spcAft>
                <a:spcPts val="0"/>
              </a:spcAft>
              <a:buFont typeface="Symbol"/>
              <a:buNone/>
            </a:pPr>
            <a:r>
              <a:rPr lang="en-US" sz="1050" dirty="0" smtClean="0">
                <a:effectLst/>
                <a:latin typeface="Times New Roman"/>
                <a:ea typeface="Times New Roman"/>
              </a:rPr>
              <a:t>Now</a:t>
            </a:r>
            <a:r>
              <a:rPr lang="en-US" sz="1050" baseline="0" dirty="0" smtClean="0">
                <a:effectLst/>
                <a:latin typeface="Times New Roman"/>
                <a:ea typeface="Times New Roman"/>
              </a:rPr>
              <a:t> we are going to look at </a:t>
            </a:r>
            <a:endParaRPr lang="en-US" sz="1050" dirty="0" smtClean="0">
              <a:effectLst/>
              <a:latin typeface="Times New Roman"/>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629DD1"/>
                </a:solidFill>
                <a:effectLst/>
                <a:latin typeface="Cambria"/>
                <a:ea typeface="MS Gothic"/>
                <a:cs typeface="Times New Roman"/>
              </a:rPr>
              <a:t>Who and What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629DD1"/>
              </a:solidFill>
              <a:effectLst/>
              <a:latin typeface="Cambria"/>
              <a:ea typeface="MS Gothic"/>
              <a:cs typeface="Times New Roman"/>
            </a:endParaRPr>
          </a:p>
          <a:p>
            <a:pPr marL="0" marR="0">
              <a:spcBef>
                <a:spcPts val="1000"/>
              </a:spcBef>
              <a:spcAft>
                <a:spcPts val="0"/>
              </a:spcAft>
            </a:pPr>
            <a:r>
              <a:rPr lang="en-US" sz="1200" b="1" i="1" dirty="0" smtClean="0">
                <a:solidFill>
                  <a:srgbClr val="629DD1"/>
                </a:solidFill>
                <a:effectLst/>
                <a:latin typeface="Cambria"/>
                <a:ea typeface="MS Gothic"/>
                <a:cs typeface="Times New Roman"/>
              </a:rPr>
              <a:t>The ISA Club and its Director, Julie Bagley</a:t>
            </a:r>
          </a:p>
          <a:p>
            <a:pPr marL="0" marR="0">
              <a:spcBef>
                <a:spcPts val="0"/>
              </a:spcBef>
              <a:spcAft>
                <a:spcPts val="0"/>
              </a:spcAft>
            </a:pPr>
            <a:r>
              <a:rPr lang="en-US" sz="1200" dirty="0" smtClean="0">
                <a:effectLst/>
                <a:latin typeface="+mn-lt"/>
                <a:ea typeface="Times New Roman"/>
              </a:rPr>
              <a:t>The club and its director will be responsible for working with the project manager to develop the requirement of work (ROW) project map. This document will be used by the web development team in its development of the online format of the Unique Cookbook. </a:t>
            </a:r>
            <a:endParaRPr lang="en-US" sz="1050" dirty="0" smtClean="0">
              <a:effectLst/>
              <a:latin typeface="Times New Roman"/>
              <a:ea typeface="Times New Roman"/>
            </a:endParaRPr>
          </a:p>
          <a:p>
            <a:pPr marL="0" marR="0">
              <a:spcBef>
                <a:spcPts val="0"/>
              </a:spcBef>
              <a:spcAft>
                <a:spcPts val="0"/>
              </a:spcAft>
            </a:pPr>
            <a:r>
              <a:rPr lang="en-US" sz="1200" dirty="0" smtClean="0">
                <a:effectLst/>
                <a:latin typeface="+mn-lt"/>
                <a:ea typeface="Times New Roman"/>
              </a:rPr>
              <a:t> </a:t>
            </a:r>
            <a:endParaRPr lang="en-US" sz="1050" dirty="0" smtClean="0">
              <a:effectLst/>
              <a:latin typeface="Times New Roman"/>
              <a:ea typeface="Times New Roman"/>
            </a:endParaRPr>
          </a:p>
          <a:p>
            <a:pPr marL="0" marR="0">
              <a:spcBef>
                <a:spcPts val="1000"/>
              </a:spcBef>
              <a:spcAft>
                <a:spcPts val="0"/>
              </a:spcAft>
            </a:pPr>
            <a:r>
              <a:rPr lang="en-US" sz="1200" b="1" i="1" dirty="0" smtClean="0">
                <a:solidFill>
                  <a:srgbClr val="629DD1"/>
                </a:solidFill>
                <a:effectLst/>
                <a:latin typeface="Cambria"/>
                <a:ea typeface="MS Gothic"/>
                <a:cs typeface="Times New Roman"/>
              </a:rPr>
              <a:t>The Project Manager, Rachael Solomon</a:t>
            </a:r>
          </a:p>
          <a:p>
            <a:pPr marL="0" marR="0">
              <a:spcBef>
                <a:spcPts val="0"/>
              </a:spcBef>
              <a:spcAft>
                <a:spcPts val="0"/>
              </a:spcAft>
            </a:pPr>
            <a:r>
              <a:rPr lang="en-US" sz="1200" dirty="0" smtClean="0">
                <a:effectLst/>
                <a:latin typeface="+mn-lt"/>
                <a:ea typeface="Times New Roman"/>
              </a:rPr>
              <a:t>It will be the responsibility of the project manager to develop the strategic plan and outline the project timeline. The project manager will also partner with the web development team and the ISA club to ensure that the product developed meets the specification of the ROW and to revisit it with both teams to make sure that it still fits the needs of the project. </a:t>
            </a:r>
            <a:endParaRPr lang="en-US" sz="1050" dirty="0" smtClean="0">
              <a:effectLst/>
              <a:latin typeface="Times New Roman"/>
              <a:ea typeface="Times New Roman"/>
            </a:endParaRPr>
          </a:p>
          <a:p>
            <a:pPr marL="0" marR="0">
              <a:spcBef>
                <a:spcPts val="0"/>
              </a:spcBef>
              <a:spcAft>
                <a:spcPts val="0"/>
              </a:spcAft>
            </a:pPr>
            <a:r>
              <a:rPr lang="en-US" sz="1200" dirty="0" smtClean="0">
                <a:effectLst/>
                <a:latin typeface="+mn-lt"/>
                <a:ea typeface="Times New Roman"/>
              </a:rPr>
              <a:t> </a:t>
            </a:r>
            <a:endParaRPr lang="en-US" sz="1050" dirty="0" smtClean="0">
              <a:effectLst/>
              <a:latin typeface="Times New Roman"/>
              <a:ea typeface="Times New Roman"/>
            </a:endParaRPr>
          </a:p>
          <a:p>
            <a:pPr marL="0" marR="0">
              <a:spcBef>
                <a:spcPts val="0"/>
              </a:spcBef>
              <a:spcAft>
                <a:spcPts val="0"/>
              </a:spcAft>
            </a:pPr>
            <a:r>
              <a:rPr lang="en-US" sz="1200" dirty="0" smtClean="0">
                <a:effectLst/>
                <a:latin typeface="+mn-lt"/>
                <a:ea typeface="Times New Roman"/>
              </a:rPr>
              <a:t> </a:t>
            </a:r>
            <a:endParaRPr lang="en-US" sz="1050" dirty="0" smtClean="0">
              <a:effectLst/>
              <a:latin typeface="Times New Roman"/>
              <a:ea typeface="Times New Roman"/>
            </a:endParaRPr>
          </a:p>
          <a:p>
            <a:pPr marL="0" marR="0">
              <a:spcBef>
                <a:spcPts val="1000"/>
              </a:spcBef>
              <a:spcAft>
                <a:spcPts val="0"/>
              </a:spcAft>
            </a:pPr>
            <a:r>
              <a:rPr lang="en-US" sz="1200" b="1" i="1" dirty="0" smtClean="0">
                <a:solidFill>
                  <a:srgbClr val="629DD1"/>
                </a:solidFill>
                <a:effectLst/>
                <a:latin typeface="Cambria"/>
                <a:ea typeface="MS Gothic"/>
                <a:cs typeface="Times New Roman"/>
              </a:rPr>
              <a:t>UVU Web Development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Times New Roman"/>
              </a:rPr>
              <a:t>It will be the responsibility of the UVU Web Development department to develop the internet platform for the cookbook subscription. They will work with the project manager and the ISA club to determine the needs and wants of the club for this project. They will follow the ROW as outlined and work with the rest of the team if the ROW needs to be revisited and updated. </a:t>
            </a:r>
            <a:r>
              <a:rPr lang="en-US" sz="1050" baseline="0" dirty="0" smtClean="0"/>
              <a:t>&lt;click&gt;</a:t>
            </a:r>
            <a:endParaRPr lang="en-US" sz="1050" dirty="0" smtClean="0"/>
          </a:p>
          <a:p>
            <a:pPr marL="0" marR="0">
              <a:spcBef>
                <a:spcPts val="0"/>
              </a:spcBef>
              <a:spcAft>
                <a:spcPts val="0"/>
              </a:spcAft>
            </a:pPr>
            <a:endParaRPr lang="en-US" sz="1050" dirty="0" smtClean="0">
              <a:effectLst/>
              <a:latin typeface="Times New Roman"/>
              <a:ea typeface="Times New Roman"/>
            </a:endParaRPr>
          </a:p>
          <a:p>
            <a:pPr marL="0" marR="0">
              <a:spcBef>
                <a:spcPts val="0"/>
              </a:spcBef>
              <a:spcAft>
                <a:spcPts val="0"/>
              </a:spcAft>
            </a:pPr>
            <a:r>
              <a:rPr lang="en-US" sz="1050" dirty="0" smtClean="0">
                <a:effectLst/>
                <a:latin typeface="Times New Roman"/>
                <a:ea typeface="Times New Roman"/>
              </a:rPr>
              <a:t>References</a:t>
            </a:r>
          </a:p>
          <a:p>
            <a:pPr marL="0" marR="0">
              <a:spcBef>
                <a:spcPts val="0"/>
              </a:spcBef>
              <a:spcAft>
                <a:spcPts val="0"/>
              </a:spcAft>
            </a:pPr>
            <a:endParaRPr lang="en-US" sz="1050" dirty="0" smtClean="0">
              <a:effectLst/>
              <a:latin typeface="Times New Roman"/>
              <a:ea typeface="Times New Roman"/>
            </a:endParaRPr>
          </a:p>
          <a:p>
            <a:pPr marL="0" marR="0">
              <a:spcBef>
                <a:spcPts val="0"/>
              </a:spcBef>
              <a:spcAft>
                <a:spcPts val="0"/>
              </a:spcAft>
            </a:pPr>
            <a:r>
              <a:rPr lang="en-US" sz="1050" dirty="0" smtClean="0">
                <a:effectLst/>
                <a:latin typeface="Times New Roman"/>
                <a:ea typeface="Times New Roman"/>
              </a:rPr>
              <a:t>Success</a:t>
            </a:r>
            <a:r>
              <a:rPr lang="en-US" sz="1050" baseline="0" dirty="0" smtClean="0">
                <a:effectLst/>
                <a:latin typeface="Times New Roman"/>
                <a:ea typeface="Times New Roman"/>
              </a:rPr>
              <a:t> (2012). Retrieved August 28, 2012 from: http://office.microsoft.com/en-us/images/results.aspx?qu=success&amp;ex=1#ai:MP910220933|</a:t>
            </a:r>
          </a:p>
          <a:p>
            <a:pPr marL="0" marR="0">
              <a:spcBef>
                <a:spcPts val="0"/>
              </a:spcBef>
              <a:spcAft>
                <a:spcPts val="0"/>
              </a:spcAft>
            </a:pPr>
            <a:endParaRPr lang="en-US" sz="1050" baseline="0" dirty="0" smtClean="0">
              <a:effectLst/>
              <a:latin typeface="Times New Roman"/>
              <a:ea typeface="Times New Roman"/>
            </a:endParaRPr>
          </a:p>
          <a:p>
            <a:pPr marL="0" marR="0">
              <a:spcBef>
                <a:spcPts val="0"/>
              </a:spcBef>
              <a:spcAft>
                <a:spcPts val="0"/>
              </a:spcAft>
            </a:pPr>
            <a:r>
              <a:rPr lang="en-US" sz="1050" baseline="0" dirty="0" smtClean="0">
                <a:effectLst/>
                <a:latin typeface="Times New Roman"/>
                <a:ea typeface="Times New Roman"/>
              </a:rPr>
              <a:t>Chess (2012). Retrieved August 28, 2012 from: http://office.microsoft.com/en-us/images/results.aspx?qu=chess&amp;ex=1#ai:MP900426465|</a:t>
            </a:r>
          </a:p>
          <a:p>
            <a:pPr marL="0" marR="0">
              <a:spcBef>
                <a:spcPts val="0"/>
              </a:spcBef>
              <a:spcAft>
                <a:spcPts val="0"/>
              </a:spcAft>
            </a:pPr>
            <a:endParaRPr lang="en-US" sz="1050" baseline="0" dirty="0" smtClean="0">
              <a:effectLst/>
              <a:latin typeface="Times New Roman"/>
              <a:ea typeface="Times New Roman"/>
            </a:endParaRPr>
          </a:p>
          <a:p>
            <a:pPr marL="0" marR="0">
              <a:spcBef>
                <a:spcPts val="0"/>
              </a:spcBef>
              <a:spcAft>
                <a:spcPts val="0"/>
              </a:spcAft>
            </a:pPr>
            <a:r>
              <a:rPr lang="en-US" sz="1050" baseline="0" dirty="0" smtClean="0">
                <a:effectLst/>
                <a:latin typeface="Times New Roman"/>
                <a:ea typeface="Times New Roman"/>
              </a:rPr>
              <a:t>Billboard (2012). Retrieved August 28, 2012 from: http://office.microsoft.com/en-us/images/results.aspx?qu=billboard&amp;ex=1#ai:MP900442493|</a:t>
            </a:r>
          </a:p>
          <a:p>
            <a:pPr marL="0" marR="0">
              <a:spcBef>
                <a:spcPts val="0"/>
              </a:spcBef>
              <a:spcAft>
                <a:spcPts val="0"/>
              </a:spcAft>
            </a:pPr>
            <a:endParaRPr lang="en-US" sz="1050" baseline="0" dirty="0" smtClean="0">
              <a:effectLst/>
              <a:latin typeface="Times New Roman"/>
              <a:ea typeface="Times New Roman"/>
            </a:endParaRPr>
          </a:p>
          <a:p>
            <a:pPr marL="0" marR="0">
              <a:spcBef>
                <a:spcPts val="0"/>
              </a:spcBef>
              <a:spcAft>
                <a:spcPts val="0"/>
              </a:spcAft>
            </a:pPr>
            <a:r>
              <a:rPr lang="en-US" sz="1050" baseline="0" dirty="0" smtClean="0">
                <a:effectLst/>
                <a:latin typeface="Times New Roman"/>
                <a:ea typeface="Times New Roman"/>
              </a:rPr>
              <a:t>Thumbs-up People (2012). Retrieved August 28, 2012 from: http://office.microsoft.com/en-us/images/results.aspx?qu=team&amp;ex=1#ai:MP900443014|</a:t>
            </a:r>
            <a:endParaRPr lang="en-US" sz="1050" dirty="0" smtClean="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50D6637E-EAAA-4C04-AE49-2E1460425137}" type="slidenum">
              <a:rPr lang="en-US" smtClean="0"/>
              <a:t>4</a:t>
            </a:fld>
            <a:endParaRPr lang="en-US"/>
          </a:p>
        </p:txBody>
      </p:sp>
    </p:spTree>
    <p:extLst>
      <p:ext uri="{BB962C8B-B14F-4D97-AF65-F5344CB8AC3E}">
        <p14:creationId xmlns:p14="http://schemas.microsoft.com/office/powerpoint/2010/main" val="3248624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a University club, ISA has a responsibility to include the core values of the University in its own values, which it does as it carries out its mission. ISA’s core mission and values build out of the University’s mission to be engaged and create global minded professionals. This plan will help to facilitate the mission for creating global mined professionals by generating funds that will enable the ISA to continue its mission to provide prosthetics to amputees in underdeveloped and developing nations. Thank you for listening</a:t>
            </a:r>
            <a:r>
              <a:rPr lang="en-US" sz="1200" kern="1200" baseline="0" dirty="0" smtClean="0">
                <a:solidFill>
                  <a:schemeClr val="tx1"/>
                </a:solidFill>
                <a:effectLst/>
                <a:latin typeface="+mn-lt"/>
                <a:ea typeface="+mn-ea"/>
                <a:cs typeface="+mn-cs"/>
              </a:rPr>
              <a:t>. </a:t>
            </a:r>
            <a:r>
              <a:rPr lang="en-US" baseline="0" dirty="0" smtClean="0"/>
              <a:t>&lt;click&gt;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Are there any questions?</a:t>
            </a:r>
            <a:endParaRPr lang="en-US" sz="1200" kern="1200" dirty="0" smtClean="0">
              <a:solidFill>
                <a:schemeClr val="tx1"/>
              </a:solidFill>
              <a:effectLst/>
              <a:latin typeface="+mn-lt"/>
              <a:ea typeface="+mn-ea"/>
              <a:cs typeface="+mn-cs"/>
            </a:endParaRPr>
          </a:p>
          <a:p>
            <a:pPr algn="l"/>
            <a:endParaRPr lang="en-US" dirty="0" smtClean="0"/>
          </a:p>
          <a:p>
            <a:pPr algn="ctr"/>
            <a:endParaRPr lang="en-US" dirty="0" smtClean="0"/>
          </a:p>
          <a:p>
            <a:pPr algn="ctr"/>
            <a:r>
              <a:rPr lang="en-US" dirty="0" smtClean="0"/>
              <a:t>References</a:t>
            </a:r>
          </a:p>
          <a:p>
            <a:pPr algn="ct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Student and Prosthetic Recipient [photo].(2012). Retrieved August 28, 2012 from </a:t>
            </a:r>
            <a:r>
              <a:rPr lang="en-US" sz="1200" kern="1200" baseline="0" dirty="0" err="1" smtClean="0">
                <a:solidFill>
                  <a:schemeClr val="tx1"/>
                </a:solidFill>
                <a:effectLst/>
                <a:latin typeface="+mn-lt"/>
                <a:ea typeface="+mn-ea"/>
                <a:cs typeface="+mn-cs"/>
              </a:rPr>
              <a:t>from</a:t>
            </a:r>
            <a:r>
              <a:rPr lang="en-US" sz="1200" kern="1200" baseline="0" dirty="0" smtClean="0">
                <a:solidFill>
                  <a:schemeClr val="tx1"/>
                </a:solidFill>
                <a:effectLst/>
                <a:latin typeface="+mn-lt"/>
                <a:ea typeface="+mn-ea"/>
                <a:cs typeface="+mn-cs"/>
              </a:rPr>
              <a:t> J. Bagley, personal communication [email]</a:t>
            </a:r>
            <a:endParaRPr lang="en-US" dirty="0" smtClean="0"/>
          </a:p>
          <a:p>
            <a:pPr algn="l"/>
            <a:endParaRPr lang="en-US" dirty="0" smtClean="0"/>
          </a:p>
          <a:p>
            <a:pPr algn="l">
              <a:lnSpc>
                <a:spcPct val="200000"/>
              </a:lnSpc>
            </a:pPr>
            <a:r>
              <a:rPr lang="en-US" dirty="0" smtClean="0"/>
              <a:t>	</a:t>
            </a:r>
          </a:p>
          <a:p>
            <a:pPr algn="l">
              <a:lnSpc>
                <a:spcPct val="200000"/>
              </a:lnSpc>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0D6637E-EAAA-4C04-AE49-2E1460425137}" type="slidenum">
              <a:rPr lang="en-US" smtClean="0"/>
              <a:t>5</a:t>
            </a:fld>
            <a:endParaRPr lang="en-US"/>
          </a:p>
        </p:txBody>
      </p:sp>
    </p:spTree>
    <p:extLst>
      <p:ext uri="{BB962C8B-B14F-4D97-AF65-F5344CB8AC3E}">
        <p14:creationId xmlns:p14="http://schemas.microsoft.com/office/powerpoint/2010/main" val="803511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7A1FD1-144F-4752-9C74-71648411AC8A}" type="datetimeFigureOut">
              <a:rPr lang="en-US" smtClean="0"/>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122E5-A253-46F2-ADCB-B80EF642DA5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A1FD1-144F-4752-9C74-71648411AC8A}" type="datetimeFigureOut">
              <a:rPr lang="en-US" smtClean="0"/>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122E5-A253-46F2-ADCB-B80EF642DA5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A1FD1-144F-4752-9C74-71648411AC8A}" type="datetimeFigureOut">
              <a:rPr lang="en-US" smtClean="0"/>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122E5-A253-46F2-ADCB-B80EF642DA5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7A1FD1-144F-4752-9C74-71648411AC8A}" type="datetimeFigureOut">
              <a:rPr lang="en-US" smtClean="0"/>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122E5-A253-46F2-ADCB-B80EF642DA5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07A1FD1-144F-4752-9C74-71648411AC8A}" type="datetimeFigureOut">
              <a:rPr lang="en-US" smtClean="0"/>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122E5-A253-46F2-ADCB-B80EF642DA5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7A1FD1-144F-4752-9C74-71648411AC8A}" type="datetimeFigureOut">
              <a:rPr lang="en-US" smtClean="0"/>
              <a:t>8/31/2012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122E5-A253-46F2-ADCB-B80EF642DA54}"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7A1FD1-144F-4752-9C74-71648411AC8A}" type="datetimeFigureOut">
              <a:rPr lang="en-US" smtClean="0"/>
              <a:t>8/31/2012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9122E5-A253-46F2-ADCB-B80EF642DA5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7A1FD1-144F-4752-9C74-71648411AC8A}" type="datetimeFigureOut">
              <a:rPr lang="en-US" smtClean="0"/>
              <a:t>8/31/2012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9122E5-A253-46F2-ADCB-B80EF642DA5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A1FD1-144F-4752-9C74-71648411AC8A}" type="datetimeFigureOut">
              <a:rPr lang="en-US" smtClean="0"/>
              <a:t>8/31/2012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9122E5-A253-46F2-ADCB-B80EF642DA5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07A1FD1-144F-4752-9C74-71648411AC8A}" type="datetimeFigureOut">
              <a:rPr lang="en-US" smtClean="0"/>
              <a:t>8/31/2012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F9122E5-A253-46F2-ADCB-B80EF642DA5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7A1FD1-144F-4752-9C74-71648411AC8A}" type="datetimeFigureOut">
              <a:rPr lang="en-US" smtClean="0"/>
              <a:t>8/31/2012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122E5-A253-46F2-ADCB-B80EF642DA5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07A1FD1-144F-4752-9C74-71648411AC8A}" type="datetimeFigureOut">
              <a:rPr lang="en-US" smtClean="0"/>
              <a:t>8/31/2012</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F9122E5-A253-46F2-ADCB-B80EF642DA5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905164" y="2069205"/>
            <a:ext cx="5416816" cy="876099"/>
          </a:xfrm>
        </p:spPr>
        <p:txBody>
          <a:bodyPr/>
          <a:lstStyle/>
          <a:p>
            <a:r>
              <a:rPr lang="en-US" sz="2000" b="1" dirty="0" smtClean="0"/>
              <a:t>2012 Strategic </a:t>
            </a:r>
            <a:r>
              <a:rPr lang="en-US" sz="2000" b="1" dirty="0"/>
              <a:t>Plan to Increase </a:t>
            </a:r>
            <a:r>
              <a:rPr lang="en-US" sz="2000" b="1" dirty="0" smtClean="0"/>
              <a:t>Funds</a:t>
            </a:r>
            <a:r>
              <a:rPr lang="en-US" sz="2000" dirty="0"/>
              <a:t/>
            </a:r>
            <a:br>
              <a:rPr lang="en-US" sz="2000" dirty="0"/>
            </a:br>
            <a:endParaRPr lang="en-US" sz="2000" dirty="0"/>
          </a:p>
        </p:txBody>
      </p:sp>
      <p:sp>
        <p:nvSpPr>
          <p:cNvPr id="3" name="Subtitle 2"/>
          <p:cNvSpPr>
            <a:spLocks noGrp="1"/>
          </p:cNvSpPr>
          <p:nvPr>
            <p:ph type="subTitle" idx="1"/>
          </p:nvPr>
        </p:nvSpPr>
        <p:spPr/>
        <p:txBody>
          <a:bodyPr/>
          <a:lstStyle/>
          <a:p>
            <a:r>
              <a:rPr lang="en-US" dirty="0" smtClean="0"/>
              <a:t>Rachael Solomon</a:t>
            </a:r>
            <a:endParaRPr lang="en-US" dirty="0"/>
          </a:p>
        </p:txBody>
      </p:sp>
      <p:sp>
        <p:nvSpPr>
          <p:cNvPr id="4" name="Rectangle 3"/>
          <p:cNvSpPr/>
          <p:nvPr/>
        </p:nvSpPr>
        <p:spPr>
          <a:xfrm>
            <a:off x="5029200" y="4928919"/>
            <a:ext cx="3377394" cy="1323439"/>
          </a:xfrm>
          <a:prstGeom prst="rect">
            <a:avLst/>
          </a:prstGeom>
          <a:noFill/>
        </p:spPr>
        <p:txBody>
          <a:bodyPr wrap="square" lIns="91440" tIns="45720" rIns="91440" bIns="45720">
            <a:spAutoFit/>
          </a:bodyPr>
          <a:lstStyle/>
          <a:p>
            <a:pPr algn="ctr"/>
            <a:r>
              <a:rPr lang="en-US" sz="8000" b="0" cap="none" spc="0" dirty="0" smtClean="0">
                <a:ln w="28575">
                  <a:solidFill>
                    <a:schemeClr val="tx2"/>
                  </a:solidFill>
                  <a:prstDash val="solid"/>
                </a:ln>
                <a:solidFill>
                  <a:srgbClr val="FFFFFF"/>
                </a:solidFill>
                <a:effectLst>
                  <a:outerShdw blurRad="38100" dist="32000" dir="5400000" algn="tl">
                    <a:srgbClr val="000000">
                      <a:alpha val="30000"/>
                    </a:srgbClr>
                  </a:outerShdw>
                </a:effectLst>
                <a:latin typeface="Trebuchet MS" pitchFamily="34" charset="0"/>
              </a:rPr>
              <a:t>Unique</a:t>
            </a:r>
            <a:endParaRPr lang="en-US" sz="8000" b="0" cap="none" spc="0" dirty="0">
              <a:ln w="28575">
                <a:solidFill>
                  <a:schemeClr val="tx2"/>
                </a:solidFill>
                <a:prstDash val="solid"/>
              </a:ln>
              <a:solidFill>
                <a:srgbClr val="FFFFFF"/>
              </a:solidFill>
              <a:effectLst>
                <a:outerShdw blurRad="38100" dist="32000" dir="5400000" algn="tl">
                  <a:srgbClr val="000000">
                    <a:alpha val="30000"/>
                  </a:srgbClr>
                </a:outerShdw>
              </a:effectLst>
              <a:latin typeface="Trebuchet MS"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04800"/>
            <a:ext cx="3505200" cy="1872055"/>
          </a:xfrm>
          <a:prstGeom prst="rect">
            <a:avLst/>
          </a:prstGeom>
        </p:spPr>
      </p:pic>
    </p:spTree>
    <p:extLst>
      <p:ext uri="{BB962C8B-B14F-4D97-AF65-F5344CB8AC3E}">
        <p14:creationId xmlns:p14="http://schemas.microsoft.com/office/powerpoint/2010/main" val="3326713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Need</a:t>
            </a:r>
            <a:endParaRPr lang="en-US" dirty="0"/>
          </a:p>
        </p:txBody>
      </p:sp>
      <p:pic>
        <p:nvPicPr>
          <p:cNvPr id="1026" name="Picture 2" descr="D:\Users\Rachael2\AppData\Local\Microsoft\Windows\Temporary Internet Files\Content.IE5\PM24935O\MP910221024[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438400" y="1300867"/>
            <a:ext cx="4091006" cy="41355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990600"/>
            <a:ext cx="5962650"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t="45901"/>
          <a:stretch/>
        </p:blipFill>
        <p:spPr>
          <a:xfrm>
            <a:off x="1889503" y="1080233"/>
            <a:ext cx="5122333" cy="3710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Content Placeholder 6"/>
          <p:cNvSpPr>
            <a:spLocks noGrp="1"/>
          </p:cNvSpPr>
          <p:nvPr>
            <p:ph idx="1"/>
          </p:nvPr>
        </p:nvSpPr>
        <p:spPr/>
        <p:txBody>
          <a:bodyPr/>
          <a:lstStyle/>
          <a:p>
            <a:endParaRPr lang="en-US" dirty="0"/>
          </a:p>
        </p:txBody>
      </p:sp>
    </p:spTree>
    <p:extLst>
      <p:ext uri="{BB962C8B-B14F-4D97-AF65-F5344CB8AC3E}">
        <p14:creationId xmlns:p14="http://schemas.microsoft.com/office/powerpoint/2010/main" val="166375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1026"/>
                                        </p:tgtEl>
                                      </p:cBhvr>
                                    </p:animEffect>
                                    <p:set>
                                      <p:cBhvr>
                                        <p:cTn id="12" dur="1" fill="hold">
                                          <p:stCondLst>
                                            <p:cond delay="1999"/>
                                          </p:stCondLst>
                                        </p:cTn>
                                        <p:tgtEl>
                                          <p:spTgt spid="102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1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1500"/>
                                        <p:tgtEl>
                                          <p:spTgt spid="1028"/>
                                        </p:tgtEl>
                                      </p:cBhvr>
                                    </p:animEffect>
                                    <p:set>
                                      <p:cBhvr>
                                        <p:cTn id="20" dur="1" fill="hold">
                                          <p:stCondLst>
                                            <p:cond delay="1499"/>
                                          </p:stCondLst>
                                        </p:cTn>
                                        <p:tgtEl>
                                          <p:spTgt spid="102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D:\Users\Rachael2\AppData\Local\Microsoft\Windows\Temporary Internet Files\Content.IE5\PM24935O\MP900433125[1].jpg"/>
          <p:cNvPicPr>
            <a:picLocks noChangeAspect="1" noChangeArrowheads="1"/>
          </p:cNvPicPr>
          <p:nvPr/>
        </p:nvPicPr>
        <p:blipFill rotWithShape="1">
          <a:blip r:embed="rId3">
            <a:extLst>
              <a:ext uri="{28A0092B-C50C-407E-A947-70E740481C1C}">
                <a14:useLocalDpi xmlns:a14="http://schemas.microsoft.com/office/drawing/2010/main" val="0"/>
              </a:ext>
            </a:extLst>
          </a:blip>
          <a:srcRect t="13000" b="18994"/>
          <a:stretch/>
        </p:blipFill>
        <p:spPr bwMode="auto">
          <a:xfrm>
            <a:off x="2209800" y="609600"/>
            <a:ext cx="4273296" cy="435288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The Heart of the Plan</a:t>
            </a:r>
            <a:endParaRPr lang="en-US" dirty="0"/>
          </a:p>
        </p:txBody>
      </p:sp>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50158" y="1072896"/>
            <a:ext cx="5956308" cy="3889585"/>
          </a:xfr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0158" y="1072896"/>
            <a:ext cx="5956308" cy="388958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9800" y="2286000"/>
            <a:ext cx="1280054" cy="316966"/>
          </a:xfrm>
          <a:prstGeom prst="rect">
            <a:avLst/>
          </a:prstGeom>
        </p:spPr>
      </p:pic>
    </p:spTree>
    <p:extLst>
      <p:ext uri="{BB962C8B-B14F-4D97-AF65-F5344CB8AC3E}">
        <p14:creationId xmlns:p14="http://schemas.microsoft.com/office/powerpoint/2010/main" val="107185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500"/>
                                        <p:tgtEl>
                                          <p:spTgt spid="7"/>
                                        </p:tgtEl>
                                      </p:cBhvr>
                                    </p:animEffect>
                                    <p:set>
                                      <p:cBhvr>
                                        <p:cTn id="17" dur="1" fill="hold">
                                          <p:stCondLst>
                                            <p:cond delay="1499"/>
                                          </p:stCondLst>
                                        </p:cTn>
                                        <p:tgtEl>
                                          <p:spTgt spid="7"/>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1500"/>
                                        <p:tgtEl>
                                          <p:spTgt spid="8"/>
                                        </p:tgtEl>
                                      </p:cBhvr>
                                    </p:animEffect>
                                    <p:set>
                                      <p:cBhvr>
                                        <p:cTn id="20" dur="1" fill="hold">
                                          <p:stCondLst>
                                            <p:cond delay="1499"/>
                                          </p:stCondLst>
                                        </p:cTn>
                                        <p:tgtEl>
                                          <p:spTgt spid="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1500"/>
                                        <p:tgtEl>
                                          <p:spTgt spid="2"/>
                                        </p:tgtEl>
                                      </p:cBhvr>
                                    </p:animEffect>
                                    <p:set>
                                      <p:cBhvr>
                                        <p:cTn id="28" dur="1" fill="hold">
                                          <p:stCondLst>
                                            <p:cond delay="1499"/>
                                          </p:stCondLst>
                                        </p:cTn>
                                        <p:tgtEl>
                                          <p:spTgt spid="2"/>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2057"/>
                                        </p:tgtEl>
                                        <p:attrNameLst>
                                          <p:attrName>style.visibility</p:attrName>
                                        </p:attrNameLst>
                                      </p:cBhvr>
                                      <p:to>
                                        <p:strVal val="visible"/>
                                      </p:to>
                                    </p:set>
                                    <p:animEffect transition="in" filter="fade">
                                      <p:cBhvr>
                                        <p:cTn id="31" dur="1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Strategy</a:t>
            </a:r>
            <a:endParaRPr lang="en-US" dirty="0"/>
          </a:p>
        </p:txBody>
      </p:sp>
      <p:pic>
        <p:nvPicPr>
          <p:cNvPr id="4109" name="Picture 13" descr="D:\Users\Rachael2\AppData\Local\Microsoft\Windows\Temporary Internet Files\Content.IE5\EMS9GOBM\MP900426465[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7400" y="1219200"/>
            <a:ext cx="5384441" cy="35798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114" name="Picture 18" descr="D:\Users\Rachael2\AppData\Local\Microsoft\Windows\Temporary Internet Files\Content.IE5\PM24935O\MP900442493[1].jpg"/>
          <p:cNvPicPr>
            <a:picLocks noChangeAspect="1" noChangeArrowheads="1"/>
          </p:cNvPicPr>
          <p:nvPr/>
        </p:nvPicPr>
        <p:blipFill rotWithShape="1">
          <a:blip r:embed="rId4">
            <a:extLst>
              <a:ext uri="{28A0092B-C50C-407E-A947-70E740481C1C}">
                <a14:useLocalDpi xmlns:a14="http://schemas.microsoft.com/office/drawing/2010/main" val="0"/>
              </a:ext>
            </a:extLst>
          </a:blip>
          <a:srcRect l="9859" t="12304" r="10723" b="7810"/>
          <a:stretch/>
        </p:blipFill>
        <p:spPr bwMode="auto">
          <a:xfrm>
            <a:off x="1298447" y="859536"/>
            <a:ext cx="6163057" cy="40965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76800" y="5839747"/>
            <a:ext cx="3886200" cy="584775"/>
          </a:xfrm>
          <a:prstGeom prst="rect">
            <a:avLst/>
          </a:prstGeom>
          <a:noFill/>
        </p:spPr>
        <p:txBody>
          <a:bodyPr wrap="square" rtlCol="0">
            <a:spAutoFit/>
          </a:bodyPr>
          <a:lstStyle/>
          <a:p>
            <a:r>
              <a:rPr lang="en-US" sz="3200" b="1" dirty="0" smtClean="0">
                <a:solidFill>
                  <a:schemeClr val="bg1"/>
                </a:solidFill>
              </a:rPr>
              <a:t>Marketing Strategy </a:t>
            </a:r>
            <a:endParaRPr lang="en-US" sz="3200" b="1" dirty="0">
              <a:solidFill>
                <a:schemeClr val="bg1"/>
              </a:solidFill>
            </a:endParaRPr>
          </a:p>
        </p:txBody>
      </p:sp>
      <p:sp>
        <p:nvSpPr>
          <p:cNvPr id="6" name="Rectangle 5"/>
          <p:cNvSpPr/>
          <p:nvPr/>
        </p:nvSpPr>
        <p:spPr>
          <a:xfrm>
            <a:off x="1969315" y="1828800"/>
            <a:ext cx="4821320" cy="175432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6"/>
                </a:solidFill>
                <a:effectLst>
                  <a:outerShdw blurRad="50800" dist="38100" dir="8100000" algn="tr" rotWithShape="0">
                    <a:prstClr val="black">
                      <a:alpha val="40000"/>
                    </a:prstClr>
                  </a:outerShdw>
                  <a:reflection blurRad="10000" stA="55000" endPos="48000" dist="500" dir="5400000" sy="-100000" algn="bl" rotWithShape="0"/>
                </a:effectLst>
                <a:latin typeface="Copperplate Gothic Bold" pitchFamily="34" charset="0"/>
              </a:rPr>
              <a:t>Advertise </a:t>
            </a:r>
          </a:p>
          <a:p>
            <a:pPr algn="ctr"/>
            <a:r>
              <a:rPr lang="en-US" sz="5400" b="1" cap="all" spc="0" dirty="0" smtClean="0">
                <a:ln/>
                <a:solidFill>
                  <a:schemeClr val="accent6"/>
                </a:solidFill>
                <a:effectLst>
                  <a:outerShdw blurRad="50800" dist="38100" dir="8100000" algn="tr" rotWithShape="0">
                    <a:prstClr val="black">
                      <a:alpha val="40000"/>
                    </a:prstClr>
                  </a:outerShdw>
                  <a:reflection blurRad="10000" stA="55000" endPos="48000" dist="500" dir="5400000" sy="-100000" algn="bl" rotWithShape="0"/>
                </a:effectLst>
                <a:latin typeface="Copperplate Gothic Bold" pitchFamily="34" charset="0"/>
              </a:rPr>
              <a:t>here</a:t>
            </a:r>
            <a:endParaRPr lang="en-US" sz="5400" b="1" cap="all" spc="0" dirty="0">
              <a:ln/>
              <a:solidFill>
                <a:schemeClr val="accent6"/>
              </a:solidFill>
              <a:effectLst>
                <a:outerShdw blurRad="50800" dist="38100" dir="8100000" algn="tr" rotWithShape="0">
                  <a:prstClr val="black">
                    <a:alpha val="40000"/>
                  </a:prstClr>
                </a:outerShdw>
                <a:reflection blurRad="10000" stA="55000" endPos="48000" dist="500" dir="5400000" sy="-100000" algn="bl" rotWithShape="0"/>
              </a:effectLst>
              <a:latin typeface="Copperplate Gothic Bold" pitchFamily="34" charset="0"/>
            </a:endParaRPr>
          </a:p>
        </p:txBody>
      </p:sp>
      <p:sp>
        <p:nvSpPr>
          <p:cNvPr id="7" name="Rectangle 6"/>
          <p:cNvSpPr/>
          <p:nvPr/>
        </p:nvSpPr>
        <p:spPr>
          <a:xfrm>
            <a:off x="5906778" y="5864572"/>
            <a:ext cx="2334293" cy="584775"/>
          </a:xfrm>
          <a:prstGeom prst="rect">
            <a:avLst/>
          </a:prstGeom>
        </p:spPr>
        <p:txBody>
          <a:bodyPr wrap="none">
            <a:spAutoFit/>
          </a:bodyPr>
          <a:lstStyle/>
          <a:p>
            <a:r>
              <a:rPr lang="en-US" sz="3200" b="1" dirty="0" smtClean="0">
                <a:solidFill>
                  <a:schemeClr val="bg1"/>
                </a:solidFill>
              </a:rPr>
              <a:t>Who &amp; What</a:t>
            </a:r>
            <a:endParaRPr lang="en-US" sz="3200" b="1" dirty="0">
              <a:solidFill>
                <a:schemeClr val="bg1"/>
              </a:solidFill>
            </a:endParaRPr>
          </a:p>
        </p:txBody>
      </p:sp>
      <p:pic>
        <p:nvPicPr>
          <p:cNvPr id="4121" name="Picture 25" descr="D:\Users\Rachael2\AppData\Local\Microsoft\Windows\Temporary Internet Files\Content.IE5\PM24935O\MP90044301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1493" y="842870"/>
            <a:ext cx="6176107" cy="41101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D:\Users\Rachael2\AppData\Local\Microsoft\Windows\Temporary Internet Files\Content.IE5\PM24935O\MP91022093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7768" y="759264"/>
            <a:ext cx="4757843" cy="419373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720131" y="36576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b="1" dirty="0" smtClean="0"/>
              <a:t>Solutions &amp; Approaches</a:t>
            </a:r>
            <a:endParaRPr lang="en-US" dirty="0"/>
          </a:p>
        </p:txBody>
      </p:sp>
    </p:spTree>
    <p:extLst>
      <p:ext uri="{BB962C8B-B14F-4D97-AF65-F5344CB8AC3E}">
        <p14:creationId xmlns:p14="http://schemas.microsoft.com/office/powerpoint/2010/main" val="348455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500"/>
                                        <p:tgtEl>
                                          <p:spTgt spid="11"/>
                                        </p:tgtEl>
                                      </p:cBhvr>
                                    </p:animEffect>
                                    <p:set>
                                      <p:cBhvr>
                                        <p:cTn id="7" dur="1" fill="hold">
                                          <p:stCondLst>
                                            <p:cond delay="1499"/>
                                          </p:stCondLst>
                                        </p:cTn>
                                        <p:tgtEl>
                                          <p:spTgt spid="1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500"/>
                                        <p:tgtEl>
                                          <p:spTgt spid="9"/>
                                        </p:tgtEl>
                                      </p:cBhvr>
                                    </p:animEffect>
                                    <p:set>
                                      <p:cBhvr>
                                        <p:cTn id="10" dur="1" fill="hold">
                                          <p:stCondLst>
                                            <p:cond delay="1499"/>
                                          </p:stCondLst>
                                        </p:cTn>
                                        <p:tgtEl>
                                          <p:spTgt spid="9"/>
                                        </p:tgtEl>
                                        <p:attrNameLst>
                                          <p:attrName>style.visibility</p:attrName>
                                        </p:attrNameLst>
                                      </p:cBhvr>
                                      <p:to>
                                        <p:strVal val="hidden"/>
                                      </p:to>
                                    </p:se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500"/>
                                        <p:tgtEl>
                                          <p:spTgt spid="4"/>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4109"/>
                                        </p:tgtEl>
                                        <p:attrNameLst>
                                          <p:attrName>style.visibility</p:attrName>
                                        </p:attrNameLst>
                                      </p:cBhvr>
                                      <p:to>
                                        <p:strVal val="visible"/>
                                      </p:to>
                                    </p:set>
                                    <p:animEffect transition="in" filter="fade">
                                      <p:cBhvr>
                                        <p:cTn id="18" dur="1500"/>
                                        <p:tgtEl>
                                          <p:spTgt spid="410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500"/>
                                        <p:tgtEl>
                                          <p:spTgt spid="4109"/>
                                        </p:tgtEl>
                                      </p:cBhvr>
                                    </p:animEffect>
                                    <p:set>
                                      <p:cBhvr>
                                        <p:cTn id="23" dur="1" fill="hold">
                                          <p:stCondLst>
                                            <p:cond delay="1499"/>
                                          </p:stCondLst>
                                        </p:cTn>
                                        <p:tgtEl>
                                          <p:spTgt spid="4109"/>
                                        </p:tgtEl>
                                        <p:attrNameLst>
                                          <p:attrName>style.visibility</p:attrName>
                                        </p:attrNameLst>
                                      </p:cBhvr>
                                      <p:to>
                                        <p:strVal val="hidden"/>
                                      </p:to>
                                    </p:se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4114"/>
                                        </p:tgtEl>
                                        <p:attrNameLst>
                                          <p:attrName>style.visibility</p:attrName>
                                        </p:attrNameLst>
                                      </p:cBhvr>
                                      <p:to>
                                        <p:strVal val="visible"/>
                                      </p:to>
                                    </p:set>
                                    <p:animEffect transition="in" filter="fade">
                                      <p:cBhvr>
                                        <p:cTn id="30" dur="1500"/>
                                        <p:tgtEl>
                                          <p:spTgt spid="41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1500"/>
                                        <p:tgtEl>
                                          <p:spTgt spid="3"/>
                                        </p:tgtEl>
                                      </p:cBhvr>
                                    </p:animEffect>
                                    <p:set>
                                      <p:cBhvr>
                                        <p:cTn id="38" dur="1" fill="hold">
                                          <p:stCondLst>
                                            <p:cond delay="1499"/>
                                          </p:stCondLst>
                                        </p:cTn>
                                        <p:tgtEl>
                                          <p:spTgt spid="3"/>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1500"/>
                                        <p:tgtEl>
                                          <p:spTgt spid="4114"/>
                                        </p:tgtEl>
                                      </p:cBhvr>
                                    </p:animEffect>
                                    <p:set>
                                      <p:cBhvr>
                                        <p:cTn id="41" dur="1" fill="hold">
                                          <p:stCondLst>
                                            <p:cond delay="1499"/>
                                          </p:stCondLst>
                                        </p:cTn>
                                        <p:tgtEl>
                                          <p:spTgt spid="4114"/>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1500"/>
                                        <p:tgtEl>
                                          <p:spTgt spid="6"/>
                                        </p:tgtEl>
                                      </p:cBhvr>
                                    </p:animEffect>
                                    <p:set>
                                      <p:cBhvr>
                                        <p:cTn id="44" dur="1" fill="hold">
                                          <p:stCondLst>
                                            <p:cond delay="1499"/>
                                          </p:stCondLst>
                                        </p:cTn>
                                        <p:tgtEl>
                                          <p:spTgt spid="6"/>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par>
                          <p:cTn id="47" fill="hold">
                            <p:stCondLst>
                              <p:cond delay="1500"/>
                            </p:stCondLst>
                            <p:childTnLst>
                              <p:par>
                                <p:cTn id="48" presetID="10" presetClass="entr" presetSubtype="0" fill="hold" nodeType="afterEffect">
                                  <p:stCondLst>
                                    <p:cond delay="0"/>
                                  </p:stCondLst>
                                  <p:childTnLst>
                                    <p:set>
                                      <p:cBhvr>
                                        <p:cTn id="49" dur="1" fill="hold">
                                          <p:stCondLst>
                                            <p:cond delay="0"/>
                                          </p:stCondLst>
                                        </p:cTn>
                                        <p:tgtEl>
                                          <p:spTgt spid="4121"/>
                                        </p:tgtEl>
                                        <p:attrNameLst>
                                          <p:attrName>style.visibility</p:attrName>
                                        </p:attrNameLst>
                                      </p:cBhvr>
                                      <p:to>
                                        <p:strVal val="visible"/>
                                      </p:to>
                                    </p:set>
                                    <p:animEffect transition="in" filter="fade">
                                      <p:cBhvr>
                                        <p:cTn id="50" dur="1500"/>
                                        <p:tgtEl>
                                          <p:spTgt spid="4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3" grpId="1"/>
      <p:bldP spid="6" grpId="0"/>
      <p:bldP spid="6" grpId="1"/>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457200"/>
            <a:ext cx="3807779" cy="1295400"/>
          </a:xfrm>
        </p:spPr>
        <p:txBody>
          <a:bodyPr anchor="ctr">
            <a:normAutofit/>
          </a:bodyPr>
          <a:lstStyle/>
          <a:p>
            <a:pPr algn="ctr"/>
            <a:r>
              <a:rPr lang="en-US" sz="5400" dirty="0" smtClean="0">
                <a:solidFill>
                  <a:schemeClr val="bg1"/>
                </a:solidFill>
              </a:rPr>
              <a:t>Questions?</a:t>
            </a:r>
            <a:endParaRPr lang="en-US" sz="5400" dirty="0">
              <a:solidFill>
                <a:schemeClr val="bg1"/>
              </a:solidFill>
            </a:endParaRPr>
          </a:p>
        </p:txBody>
      </p:sp>
      <p:pic>
        <p:nvPicPr>
          <p:cNvPr id="3" name="Content Placeholder 5"/>
          <p:cNvPicPr>
            <a:picLocks noChangeAspect="1"/>
          </p:cNvPicPr>
          <p:nvPr/>
        </p:nvPicPr>
        <p:blipFill rotWithShape="1">
          <a:blip r:embed="rId3" cstate="print">
            <a:extLst>
              <a:ext uri="{28A0092B-C50C-407E-A947-70E740481C1C}">
                <a14:useLocalDpi xmlns:a14="http://schemas.microsoft.com/office/drawing/2010/main" val="0"/>
              </a:ext>
            </a:extLst>
          </a:blip>
          <a:srcRect l="575" t="28265" r="-575" b="3469"/>
          <a:stretch/>
        </p:blipFill>
        <p:spPr>
          <a:xfrm>
            <a:off x="3302000" y="1524000"/>
            <a:ext cx="5224627" cy="4775232"/>
          </a:xfrm>
          <a:prstGeom prst="roundRect">
            <a:avLst>
              <a:gd name="adj" fmla="val 16667"/>
            </a:avLst>
          </a:prstGeom>
          <a:ln>
            <a:noFill/>
          </a:ln>
          <a:effectLst>
            <a:outerShdw blurRad="50800" dist="38100" dir="5400000" algn="t"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533400" y="1981200"/>
            <a:ext cx="3174780" cy="923330"/>
          </a:xfrm>
          <a:prstGeom prst="rect">
            <a:avLst/>
          </a:prstGeom>
          <a:noFill/>
        </p:spPr>
        <p:txBody>
          <a:bodyPr wrap="none" rtlCol="0">
            <a:spAutoFit/>
          </a:bodyPr>
          <a:lstStyle/>
          <a:p>
            <a:r>
              <a:rPr lang="en-US" sz="5400" b="1" dirty="0" smtClean="0">
                <a:solidFill>
                  <a:schemeClr val="bg1"/>
                </a:solidFill>
              </a:rPr>
              <a:t>Thank you</a:t>
            </a:r>
            <a:endParaRPr lang="en-US" sz="5400" b="1" dirty="0">
              <a:solidFill>
                <a:schemeClr val="bg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5995" y="228600"/>
            <a:ext cx="1611876" cy="860869"/>
          </a:xfrm>
          <a:prstGeom prst="rect">
            <a:avLst/>
          </a:prstGeom>
        </p:spPr>
      </p:pic>
    </p:spTree>
    <p:extLst>
      <p:ext uri="{BB962C8B-B14F-4D97-AF65-F5344CB8AC3E}">
        <p14:creationId xmlns:p14="http://schemas.microsoft.com/office/powerpoint/2010/main" val="351936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P spid="4" grpId="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520</TotalTime>
  <Words>702</Words>
  <Application>Microsoft Office PowerPoint</Application>
  <PresentationFormat>On-screen Show (4:3)</PresentationFormat>
  <Paragraphs>157</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Angles</vt:lpstr>
      <vt:lpstr>2012 Strategic Plan to Increase Funds </vt:lpstr>
      <vt:lpstr>The Basic Need</vt:lpstr>
      <vt:lpstr>The Heart of the Plan</vt:lpstr>
      <vt:lpstr>Strategy</vt:lpstr>
      <vt:lpstr>PowerPoint Presentation</vt:lpstr>
    </vt:vector>
  </TitlesOfParts>
  <Company>Utah Valley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 to Increase Funds for the Utah Valley University  International Service Abroad Club</dc:title>
  <dc:creator>Rachael</dc:creator>
  <cp:lastModifiedBy>Rachael K. Solomon</cp:lastModifiedBy>
  <cp:revision>62</cp:revision>
  <dcterms:created xsi:type="dcterms:W3CDTF">2012-08-28T04:04:54Z</dcterms:created>
  <dcterms:modified xsi:type="dcterms:W3CDTF">2012-08-31T20:51:11Z</dcterms:modified>
</cp:coreProperties>
</file>